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75"/>
  </p:notesMasterIdLst>
  <p:sldIdLst>
    <p:sldId id="256" r:id="rId5"/>
    <p:sldId id="358" r:id="rId6"/>
    <p:sldId id="270" r:id="rId7"/>
    <p:sldId id="360" r:id="rId8"/>
    <p:sldId id="361" r:id="rId9"/>
    <p:sldId id="362" r:id="rId10"/>
    <p:sldId id="363" r:id="rId11"/>
    <p:sldId id="364" r:id="rId12"/>
    <p:sldId id="365" r:id="rId13"/>
    <p:sldId id="366" r:id="rId14"/>
    <p:sldId id="422" r:id="rId15"/>
    <p:sldId id="417" r:id="rId16"/>
    <p:sldId id="418" r:id="rId17"/>
    <p:sldId id="419" r:id="rId18"/>
    <p:sldId id="420" r:id="rId19"/>
    <p:sldId id="421" r:id="rId20"/>
    <p:sldId id="323"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 id="398" r:id="rId53"/>
    <p:sldId id="399" r:id="rId54"/>
    <p:sldId id="400" r:id="rId55"/>
    <p:sldId id="401" r:id="rId56"/>
    <p:sldId id="402" r:id="rId57"/>
    <p:sldId id="403" r:id="rId58"/>
    <p:sldId id="404" r:id="rId59"/>
    <p:sldId id="405" r:id="rId60"/>
    <p:sldId id="406" r:id="rId61"/>
    <p:sldId id="407" r:id="rId62"/>
    <p:sldId id="408" r:id="rId63"/>
    <p:sldId id="423" r:id="rId64"/>
    <p:sldId id="409" r:id="rId65"/>
    <p:sldId id="410" r:id="rId66"/>
    <p:sldId id="411" r:id="rId67"/>
    <p:sldId id="412" r:id="rId68"/>
    <p:sldId id="413" r:id="rId69"/>
    <p:sldId id="414" r:id="rId70"/>
    <p:sldId id="415" r:id="rId71"/>
    <p:sldId id="359" r:id="rId72"/>
    <p:sldId id="416" r:id="rId73"/>
    <p:sldId id="26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8499C7C-3F52-4287-94DC-A4DF79482A25}">
          <p14:sldIdLst>
            <p14:sldId id="256"/>
            <p14:sldId id="358"/>
            <p14:sldId id="270"/>
          </p14:sldIdLst>
        </p14:section>
        <p14:section name="Reglas dos dedos" id="{E50DF18E-94EF-4A66-823E-283D7D6E9D8D}">
          <p14:sldIdLst>
            <p14:sldId id="360"/>
            <p14:sldId id="361"/>
            <p14:sldId id="362"/>
            <p14:sldId id="363"/>
            <p14:sldId id="364"/>
            <p14:sldId id="365"/>
            <p14:sldId id="366"/>
          </p14:sldIdLst>
        </p14:section>
        <p14:section name="Dev Mode" id="{160CB3CE-70D0-493E-B284-3230A91E5F2B}">
          <p14:sldIdLst>
            <p14:sldId id="422"/>
            <p14:sldId id="417"/>
            <p14:sldId id="418"/>
            <p14:sldId id="419"/>
            <p14:sldId id="420"/>
            <p14:sldId id="421"/>
            <p14:sldId id="323"/>
          </p14:sldIdLst>
        </p14:section>
        <p14:section name="Gamepad y layout" id="{DFC99495-35DC-4B34-B2C1-C308A812BA6D}">
          <p14:sldIdLst>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Lst>
        </p14:section>
        <p14:section name="Debugging Tips" id="{CA89A5BA-6A47-44C1-A2AF-668D196ED647}">
          <p14:sldIdLst>
            <p14:sldId id="397"/>
            <p14:sldId id="398"/>
            <p14:sldId id="399"/>
            <p14:sldId id="400"/>
            <p14:sldId id="401"/>
            <p14:sldId id="402"/>
            <p14:sldId id="403"/>
            <p14:sldId id="404"/>
            <p14:sldId id="405"/>
            <p14:sldId id="406"/>
          </p14:sldIdLst>
        </p14:section>
        <p14:section name="Adaptar a TV" id="{C2F3246B-C64D-46AD-B932-A1A32DDFF363}">
          <p14:sldIdLst>
            <p14:sldId id="407"/>
            <p14:sldId id="408"/>
            <p14:sldId id="423"/>
            <p14:sldId id="409"/>
            <p14:sldId id="410"/>
            <p14:sldId id="411"/>
            <p14:sldId id="412"/>
            <p14:sldId id="413"/>
          </p14:sldIdLst>
        </p14:section>
        <p14:section name="Sonidos" id="{9A86164E-1860-4F02-A44A-DDFBA435E578}">
          <p14:sldIdLst>
            <p14:sldId id="414"/>
            <p14:sldId id="415"/>
          </p14:sldIdLst>
        </p14:section>
        <p14:section name="Cierre" id="{06EB9F1B-243B-4151-AB82-D711599B7445}">
          <p14:sldIdLst>
            <p14:sldId id="359"/>
            <p14:sldId id="416"/>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327" y="3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27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4/18/2016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4/18/2016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9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989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66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627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631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4561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6893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657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4731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75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919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140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2589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237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995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72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232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816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929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525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6820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587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6877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553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2505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2588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09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5745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7910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456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004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904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8758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704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2156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7144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2262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947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0144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98961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33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4564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913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529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025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8127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1824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821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798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68</a:t>
            </a:fld>
            <a:endParaRPr lang="en-US"/>
          </a:p>
        </p:txBody>
      </p:sp>
    </p:spTree>
    <p:extLst>
      <p:ext uri="{BB962C8B-B14F-4D97-AF65-F5344CB8AC3E}">
        <p14:creationId xmlns:p14="http://schemas.microsoft.com/office/powerpoint/2010/main" val="37657876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0882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70</a:t>
            </a:fld>
            <a:endParaRPr lang="en-US"/>
          </a:p>
        </p:txBody>
      </p:sp>
    </p:spTree>
    <p:extLst>
      <p:ext uri="{BB962C8B-B14F-4D97-AF65-F5344CB8AC3E}">
        <p14:creationId xmlns:p14="http://schemas.microsoft.com/office/powerpoint/2010/main" val="128516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105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92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8951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886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3266864088"/>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1668314332"/>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a:t>Agenda</a:t>
            </a:r>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1547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640839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1152816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a:t>Click to edit text</a:t>
            </a:r>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4/18/2016</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a:t>Click to edit title</a:t>
            </a:r>
          </a:p>
        </p:txBody>
      </p:sp>
    </p:spTree>
    <p:extLst>
      <p:ext uri="{BB962C8B-B14F-4D97-AF65-F5344CB8AC3E}">
        <p14:creationId xmlns:p14="http://schemas.microsoft.com/office/powerpoint/2010/main" val="41998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609600" y="535940"/>
            <a:ext cx="10972800" cy="480731"/>
          </a:xfrm>
        </p:spPr>
        <p:txBody>
          <a:bodyPr/>
          <a:lstStyle/>
          <a:p>
            <a:r>
              <a:rPr lang="en-US" dirty="0"/>
              <a:t>Click to edit title</a:t>
            </a:r>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4/18/2016</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402004"/>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8566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0092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943092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660537"/>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660537"/>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73050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CartujaDotNet</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2" r:id="rId37"/>
    <p:sldLayoutId id="2147483747" r:id="rId38"/>
    <p:sldLayoutId id="2147483748" r:id="rId39"/>
    <p:sldLayoutId id="2147483749" r:id="rId40"/>
    <p:sldLayoutId id="2147483750" r:id="rId41"/>
    <p:sldLayoutId id="2147483751" r:id="rId42"/>
    <p:sldLayoutId id="2147483752" r:id="rId43"/>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image" Target="../media/image1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0.xml"/><Relationship Id="rId5" Type="http://schemas.openxmlformats.org/officeDocument/2006/relationships/image" Target="../media/image1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0.xml"/><Relationship Id="rId5" Type="http://schemas.openxmlformats.org/officeDocument/2006/relationships/image" Target="../media/image1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1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microsoft.com/office/2007/relationships/hdphoto" Target="../media/hdphoto1.wdp"/><Relationship Id="rId11" Type="http://schemas.microsoft.com/office/2007/relationships/hdphoto" Target="../media/hdphoto4.wdp"/><Relationship Id="rId5" Type="http://schemas.openxmlformats.org/officeDocument/2006/relationships/image" Target="../media/image5.png"/><Relationship Id="rId10" Type="http://schemas.openxmlformats.org/officeDocument/2006/relationships/image" Target="../media/image23.png"/><Relationship Id="rId4" Type="http://schemas.microsoft.com/office/2007/relationships/hdphoto" Target="../media/hdphoto3.wdp"/><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43.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40.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5.wdp"/></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41.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0.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43.xml"/><Relationship Id="rId6" Type="http://schemas.openxmlformats.org/officeDocument/2006/relationships/image" Target="../media/image6.png"/><Relationship Id="rId5" Type="http://schemas.openxmlformats.org/officeDocument/2006/relationships/image" Target="../media/image40.png"/><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42.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8" Type="http://schemas.openxmlformats.org/officeDocument/2006/relationships/audio" Target="../media/media4.mp3"/><Relationship Id="rId13" Type="http://schemas.microsoft.com/office/2007/relationships/media" Target="../media/media7.mp3"/><Relationship Id="rId3" Type="http://schemas.microsoft.com/office/2007/relationships/media" Target="../media/media2.mp3"/><Relationship Id="rId7" Type="http://schemas.microsoft.com/office/2007/relationships/media" Target="../media/media4.mp3"/><Relationship Id="rId12" Type="http://schemas.openxmlformats.org/officeDocument/2006/relationships/audio" Target="../media/media6.mp3"/><Relationship Id="rId17" Type="http://schemas.openxmlformats.org/officeDocument/2006/relationships/image" Target="../media/image44.png"/><Relationship Id="rId2" Type="http://schemas.openxmlformats.org/officeDocument/2006/relationships/audio" Target="../media/media1.mp3"/><Relationship Id="rId16" Type="http://schemas.openxmlformats.org/officeDocument/2006/relationships/notesSlide" Target="../notesSlides/notesSlide53.xml"/><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5" Type="http://schemas.microsoft.com/office/2007/relationships/media" Target="../media/media3.mp3"/><Relationship Id="rId15" Type="http://schemas.openxmlformats.org/officeDocument/2006/relationships/slideLayout" Target="../slideLayouts/slideLayout40.xml"/><Relationship Id="rId10" Type="http://schemas.openxmlformats.org/officeDocument/2006/relationships/audio" Target="../media/media5.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0.xml"/><Relationship Id="rId5" Type="http://schemas.openxmlformats.org/officeDocument/2006/relationships/image" Target="../media/image11.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0.xml"/><Relationship Id="rId5" Type="http://schemas.openxmlformats.org/officeDocument/2006/relationships/image" Target="../media/image1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sz="6600" dirty="0"/>
              <a:t>Creando aplicaciones UWP para Xbox </a:t>
            </a:r>
            <a:r>
              <a:rPr lang="es-ES" sz="6600" dirty="0" err="1"/>
              <a:t>One</a:t>
            </a:r>
            <a:endParaRPr lang="en-US" sz="6600" dirty="0"/>
          </a:p>
        </p:txBody>
      </p:sp>
      <p:sp>
        <p:nvSpPr>
          <p:cNvPr id="2" name="Subtitle 1"/>
          <p:cNvSpPr>
            <a:spLocks noGrp="1"/>
          </p:cNvSpPr>
          <p:nvPr>
            <p:ph type="subTitle" idx="1"/>
          </p:nvPr>
        </p:nvSpPr>
        <p:spPr/>
        <p:txBody>
          <a:bodyPr/>
          <a:lstStyle/>
          <a:p>
            <a:r>
              <a:rPr lang="en-US" dirty="0"/>
              <a:t>Sevilla Windows //REBUILD</a:t>
            </a:r>
          </a:p>
          <a:p>
            <a:r>
              <a:rPr lang="en-US" dirty="0">
                <a:solidFill>
                  <a:schemeClr val="bg1">
                    <a:lumMod val="75000"/>
                  </a:schemeClr>
                </a:solidFill>
              </a:rPr>
              <a:t>Javier Suárez</a:t>
            </a: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69239" y="205487"/>
            <a:ext cx="11653523" cy="684871"/>
          </a:xfrm>
        </p:spPr>
        <p:txBody>
          <a:bodyPr/>
          <a:lstStyle/>
          <a:p>
            <a:r>
              <a:rPr lang="en-US" sz="4000" dirty="0"/>
              <a:t>Universal Windows Platform &amp; </a:t>
            </a:r>
            <a:r>
              <a:rPr lang="en-US" sz="4000" dirty="0" err="1"/>
              <a:t>plataformas</a:t>
            </a:r>
            <a:endParaRPr lang="en-US" sz="4000" dirty="0"/>
          </a:p>
        </p:txBody>
      </p:sp>
      <p:grpSp>
        <p:nvGrpSpPr>
          <p:cNvPr id="36" name="Group 35"/>
          <p:cNvGrpSpPr/>
          <p:nvPr/>
        </p:nvGrpSpPr>
        <p:grpSpPr>
          <a:xfrm>
            <a:off x="1232949" y="1179453"/>
            <a:ext cx="9726103" cy="4469402"/>
            <a:chOff x="-456810" y="1851360"/>
            <a:chExt cx="7223681" cy="3319473"/>
          </a:xfrm>
        </p:grpSpPr>
        <p:pic>
          <p:nvPicPr>
            <p:cNvPr id="38"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9" name="Rectangle 3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8239" y="5710783"/>
            <a:ext cx="1995522" cy="697557"/>
          </a:xfrm>
          <a:prstGeom prst="rect">
            <a:avLst/>
          </a:prstGeom>
        </p:spPr>
      </p:pic>
      <p:pic>
        <p:nvPicPr>
          <p:cNvPr id="42"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127050" y="5993434"/>
            <a:ext cx="1118975" cy="829813"/>
          </a:xfrm>
          <a:prstGeom prst="rect">
            <a:avLst/>
          </a:prstGeom>
        </p:spPr>
      </p:pic>
      <p:sp>
        <p:nvSpPr>
          <p:cNvPr id="32" name="Text Placeholder 1"/>
          <p:cNvSpPr txBox="1">
            <a:spLocks/>
          </p:cNvSpPr>
          <p:nvPr/>
        </p:nvSpPr>
        <p:spPr>
          <a:xfrm>
            <a:off x="2502116" y="2035028"/>
            <a:ext cx="6958621" cy="25347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endParaRPr lang="en-US" sz="2549" dirty="0">
              <a:solidFill>
                <a:srgbClr val="FFFFFF"/>
              </a:solidFill>
              <a:effectLst>
                <a:outerShdw blurRad="38100" dist="38100" dir="2700000" algn="tl">
                  <a:srgbClr val="000000">
                    <a:alpha val="43137"/>
                  </a:srgbClr>
                </a:outerShdw>
              </a:effectLst>
              <a:latin typeface="Segoe UI"/>
            </a:endParaRPr>
          </a:p>
          <a:p>
            <a:pPr marL="0" indent="0" algn="ctr" defTabSz="914367">
              <a:buNone/>
              <a:defRPr/>
            </a:pPr>
            <a:r>
              <a:rPr lang="en-US" sz="2549" dirty="0" err="1">
                <a:solidFill>
                  <a:srgbClr val="FFFFFF"/>
                </a:solidFill>
                <a:effectLst>
                  <a:outerShdw blurRad="38100" dist="38100" dir="2700000" algn="tl">
                    <a:srgbClr val="000000">
                      <a:alpha val="43137"/>
                    </a:srgbClr>
                  </a:outerShdw>
                </a:effectLst>
                <a:latin typeface="Segoe UI"/>
              </a:rPr>
              <a:t>Llegar</a:t>
            </a:r>
            <a:r>
              <a:rPr lang="en-US" sz="2549" dirty="0">
                <a:solidFill>
                  <a:srgbClr val="FFFFFF"/>
                </a:solidFill>
                <a:effectLst>
                  <a:outerShdw blurRad="38100" dist="38100" dir="2700000" algn="tl">
                    <a:srgbClr val="000000">
                      <a:alpha val="43137"/>
                    </a:srgbClr>
                  </a:outerShdw>
                </a:effectLst>
                <a:latin typeface="Segoe UI"/>
              </a:rPr>
              <a:t> a </a:t>
            </a:r>
            <a:r>
              <a:rPr lang="en-US" sz="2549" dirty="0" err="1">
                <a:solidFill>
                  <a:srgbClr val="FFFFFF"/>
                </a:solidFill>
                <a:effectLst>
                  <a:outerShdw blurRad="38100" dist="38100" dir="2700000" algn="tl">
                    <a:srgbClr val="000000">
                      <a:alpha val="43137"/>
                    </a:srgbClr>
                  </a:outerShdw>
                </a:effectLst>
                <a:latin typeface="Segoe UI"/>
              </a:rPr>
              <a:t>cada</a:t>
            </a:r>
            <a:r>
              <a:rPr lang="en-US" sz="2549" dirty="0">
                <a:solidFill>
                  <a:srgbClr val="FFFFFF"/>
                </a:solidFill>
                <a:effectLst>
                  <a:outerShdw blurRad="38100" dist="38100" dir="2700000" algn="tl">
                    <a:srgbClr val="000000">
                      <a:alpha val="43137"/>
                    </a:srgbClr>
                  </a:outerShdw>
                </a:effectLst>
                <a:latin typeface="Segoe UI"/>
              </a:rPr>
              <a:t> </a:t>
            </a:r>
            <a:r>
              <a:rPr lang="en-US" sz="2549" dirty="0" err="1">
                <a:solidFill>
                  <a:srgbClr val="FFFFFF"/>
                </a:solidFill>
                <a:effectLst>
                  <a:outerShdw blurRad="38100" dist="38100" dir="2700000" algn="tl">
                    <a:srgbClr val="000000">
                      <a:alpha val="43137"/>
                    </a:srgbClr>
                  </a:outerShdw>
                </a:effectLst>
                <a:latin typeface="Segoe UI"/>
              </a:rPr>
              <a:t>dispositivo</a:t>
            </a:r>
            <a:r>
              <a:rPr lang="en-US" sz="2549" dirty="0">
                <a:solidFill>
                  <a:srgbClr val="FFFFFF"/>
                </a:solidFill>
                <a:effectLst>
                  <a:outerShdw blurRad="38100" dist="38100" dir="2700000" algn="tl">
                    <a:srgbClr val="000000">
                      <a:alpha val="43137"/>
                    </a:srgbClr>
                  </a:outerShdw>
                </a:effectLst>
                <a:latin typeface="Segoe UI"/>
              </a:rPr>
              <a:t> Windows con </a:t>
            </a:r>
            <a:r>
              <a:rPr lang="en-US" sz="2549" dirty="0" err="1">
                <a:solidFill>
                  <a:srgbClr val="FFFFFF"/>
                </a:solidFill>
                <a:effectLst>
                  <a:outerShdw blurRad="38100" dist="38100" dir="2700000" algn="tl">
                    <a:srgbClr val="000000">
                      <a:alpha val="43137"/>
                    </a:srgbClr>
                  </a:outerShdw>
                </a:effectLst>
                <a:latin typeface="Segoe UI"/>
              </a:rPr>
              <a:t>una</a:t>
            </a:r>
            <a:r>
              <a:rPr lang="en-US" sz="2549" dirty="0">
                <a:solidFill>
                  <a:srgbClr val="FFFFFF"/>
                </a:solidFill>
                <a:effectLst>
                  <a:outerShdw blurRad="38100" dist="38100" dir="2700000" algn="tl">
                    <a:srgbClr val="000000">
                      <a:alpha val="43137"/>
                    </a:srgbClr>
                  </a:outerShdw>
                </a:effectLst>
                <a:latin typeface="Segoe UI"/>
              </a:rPr>
              <a:t> </a:t>
            </a:r>
            <a:r>
              <a:rPr lang="en-US" sz="2549" dirty="0" err="1">
                <a:solidFill>
                  <a:srgbClr val="FFFFFF"/>
                </a:solidFill>
                <a:effectLst>
                  <a:outerShdw blurRad="38100" dist="38100" dir="2700000" algn="tl">
                    <a:srgbClr val="000000">
                      <a:alpha val="43137"/>
                    </a:srgbClr>
                  </a:outerShdw>
                </a:effectLst>
                <a:latin typeface="Segoe UI"/>
              </a:rPr>
              <a:t>misma</a:t>
            </a:r>
            <a:r>
              <a:rPr lang="en-US" sz="2549" dirty="0">
                <a:solidFill>
                  <a:srgbClr val="FFFFFF"/>
                </a:solidFill>
                <a:effectLst>
                  <a:outerShdw blurRad="38100" dist="38100" dir="2700000" algn="tl">
                    <a:srgbClr val="000000">
                      <a:alpha val="43137"/>
                    </a:srgbClr>
                  </a:outerShdw>
                </a:effectLst>
                <a:latin typeface="Segoe UI"/>
              </a:rPr>
              <a:t> App</a:t>
            </a:r>
          </a:p>
          <a:p>
            <a:pPr marL="0" indent="0" algn="ctr" defTabSz="914367">
              <a:buNone/>
              <a:defRPr/>
            </a:pPr>
            <a:endParaRPr lang="en-US" sz="2549" dirty="0">
              <a:solidFill>
                <a:srgbClr val="FFFFFF"/>
              </a:solidFill>
              <a:effectLst>
                <a:outerShdw blurRad="38100" dist="38100" dir="2700000" algn="tl">
                  <a:srgbClr val="000000">
                    <a:alpha val="43137"/>
                  </a:srgbClr>
                </a:outerShdw>
              </a:effectLst>
              <a:latin typeface="Segoe UI"/>
            </a:endParaRPr>
          </a:p>
          <a:p>
            <a:pPr marL="0" indent="0" algn="ctr" defTabSz="914367">
              <a:buNone/>
              <a:defRPr/>
            </a:pPr>
            <a:r>
              <a:rPr lang="en-US" sz="2549" dirty="0" err="1">
                <a:solidFill>
                  <a:srgbClr val="FFFFFF"/>
                </a:solidFill>
                <a:effectLst>
                  <a:outerShdw blurRad="38100" dist="38100" dir="2700000" algn="tl">
                    <a:srgbClr val="000000">
                      <a:alpha val="43137"/>
                    </a:srgbClr>
                  </a:outerShdw>
                </a:effectLst>
                <a:latin typeface="Segoe UI"/>
              </a:rPr>
              <a:t>Fácil</a:t>
            </a:r>
            <a:r>
              <a:rPr lang="en-US" sz="2549" dirty="0">
                <a:solidFill>
                  <a:srgbClr val="FFFFFF"/>
                </a:solidFill>
                <a:effectLst>
                  <a:outerShdw blurRad="38100" dist="38100" dir="2700000" algn="tl">
                    <a:srgbClr val="000000">
                      <a:alpha val="43137"/>
                    </a:srgbClr>
                  </a:outerShdw>
                </a:effectLst>
                <a:latin typeface="Segoe UI"/>
              </a:rPr>
              <a:t> </a:t>
            </a:r>
            <a:r>
              <a:rPr lang="en-US" sz="2549" dirty="0" err="1">
                <a:solidFill>
                  <a:srgbClr val="FFFFFF"/>
                </a:solidFill>
                <a:effectLst>
                  <a:outerShdw blurRad="38100" dist="38100" dir="2700000" algn="tl">
                    <a:srgbClr val="000000">
                      <a:alpha val="43137"/>
                    </a:srgbClr>
                  </a:outerShdw>
                </a:effectLst>
                <a:latin typeface="Segoe UI"/>
              </a:rPr>
              <a:t>adaptar</a:t>
            </a:r>
            <a:r>
              <a:rPr lang="en-US" sz="2549" dirty="0">
                <a:solidFill>
                  <a:srgbClr val="FFFFFF"/>
                </a:solidFill>
                <a:effectLst>
                  <a:outerShdw blurRad="38100" dist="38100" dir="2700000" algn="tl">
                    <a:srgbClr val="000000">
                      <a:alpha val="43137"/>
                    </a:srgbClr>
                  </a:outerShdw>
                </a:effectLst>
                <a:latin typeface="Segoe UI"/>
              </a:rPr>
              <a:t> la App </a:t>
            </a:r>
            <a:r>
              <a:rPr lang="en-US" sz="2549" dirty="0" err="1">
                <a:solidFill>
                  <a:srgbClr val="FFFFFF"/>
                </a:solidFill>
                <a:effectLst>
                  <a:outerShdw blurRad="38100" dist="38100" dir="2700000" algn="tl">
                    <a:srgbClr val="000000">
                      <a:alpha val="43137"/>
                    </a:srgbClr>
                  </a:outerShdw>
                </a:effectLst>
                <a:latin typeface="Segoe UI"/>
              </a:rPr>
              <a:t>ofreciendo</a:t>
            </a:r>
            <a:r>
              <a:rPr lang="en-US" sz="2549" dirty="0">
                <a:solidFill>
                  <a:srgbClr val="FFFFFF"/>
                </a:solidFill>
                <a:effectLst>
                  <a:outerShdw blurRad="38100" dist="38100" dir="2700000" algn="tl">
                    <a:srgbClr val="000000">
                      <a:alpha val="43137"/>
                    </a:srgbClr>
                  </a:outerShdw>
                </a:effectLst>
                <a:latin typeface="Segoe UI"/>
              </a:rPr>
              <a:t> </a:t>
            </a:r>
            <a:r>
              <a:rPr lang="en-US" sz="2549" dirty="0" err="1">
                <a:solidFill>
                  <a:srgbClr val="FFFFFF"/>
                </a:solidFill>
                <a:effectLst>
                  <a:outerShdw blurRad="38100" dist="38100" dir="2700000" algn="tl">
                    <a:srgbClr val="000000">
                      <a:alpha val="43137"/>
                    </a:srgbClr>
                  </a:outerShdw>
                </a:effectLst>
                <a:latin typeface="Segoe UI"/>
              </a:rPr>
              <a:t>una</a:t>
            </a:r>
            <a:r>
              <a:rPr lang="en-US" sz="2549" dirty="0">
                <a:solidFill>
                  <a:srgbClr val="FFFFFF"/>
                </a:solidFill>
                <a:effectLst>
                  <a:outerShdw blurRad="38100" dist="38100" dir="2700000" algn="tl">
                    <a:srgbClr val="000000">
                      <a:alpha val="43137"/>
                    </a:srgbClr>
                  </a:outerShdw>
                </a:effectLst>
                <a:latin typeface="Segoe UI"/>
              </a:rPr>
              <a:t> </a:t>
            </a:r>
            <a:r>
              <a:rPr lang="en-US" sz="2549" dirty="0" err="1">
                <a:solidFill>
                  <a:srgbClr val="FFFFFF"/>
                </a:solidFill>
                <a:effectLst>
                  <a:outerShdw blurRad="38100" dist="38100" dir="2700000" algn="tl">
                    <a:srgbClr val="000000">
                      <a:alpha val="43137"/>
                    </a:srgbClr>
                  </a:outerShdw>
                </a:effectLst>
                <a:latin typeface="Segoe UI"/>
              </a:rPr>
              <a:t>experiencia</a:t>
            </a:r>
            <a:r>
              <a:rPr lang="en-US" sz="2549" dirty="0">
                <a:solidFill>
                  <a:srgbClr val="FFFFFF"/>
                </a:solidFill>
                <a:effectLst>
                  <a:outerShdw blurRad="38100" dist="38100" dir="2700000" algn="tl">
                    <a:srgbClr val="000000">
                      <a:alpha val="43137"/>
                    </a:srgbClr>
                  </a:outerShdw>
                </a:effectLst>
                <a:latin typeface="Segoe UI"/>
              </a:rPr>
              <a:t> </a:t>
            </a:r>
            <a:r>
              <a:rPr lang="en-US" sz="2549" dirty="0" err="1">
                <a:solidFill>
                  <a:srgbClr val="FFFFFF"/>
                </a:solidFill>
                <a:effectLst>
                  <a:outerShdw blurRad="38100" dist="38100" dir="2700000" algn="tl">
                    <a:srgbClr val="000000">
                      <a:alpha val="43137"/>
                    </a:srgbClr>
                  </a:outerShdw>
                </a:effectLst>
                <a:latin typeface="Segoe UI"/>
              </a:rPr>
              <a:t>adaptada</a:t>
            </a:r>
            <a:r>
              <a:rPr lang="en-US" sz="2549" dirty="0">
                <a:solidFill>
                  <a:srgbClr val="FFFFFF"/>
                </a:solidFill>
                <a:effectLst>
                  <a:outerShdw blurRad="38100" dist="38100" dir="2700000" algn="tl">
                    <a:srgbClr val="000000">
                      <a:alpha val="43137"/>
                    </a:srgbClr>
                  </a:outerShdw>
                </a:effectLst>
                <a:latin typeface="Segoe UI"/>
              </a:rPr>
              <a:t> a </a:t>
            </a:r>
            <a:r>
              <a:rPr lang="en-US" sz="2549" dirty="0" err="1">
                <a:solidFill>
                  <a:srgbClr val="FFFFFF"/>
                </a:solidFill>
                <a:effectLst>
                  <a:outerShdw blurRad="38100" dist="38100" dir="2700000" algn="tl">
                    <a:srgbClr val="000000">
                      <a:alpha val="43137"/>
                    </a:srgbClr>
                  </a:outerShdw>
                </a:effectLst>
                <a:latin typeface="Segoe UI"/>
              </a:rPr>
              <a:t>cada</a:t>
            </a:r>
            <a:r>
              <a:rPr lang="en-US" sz="2549" dirty="0">
                <a:solidFill>
                  <a:srgbClr val="FFFFFF"/>
                </a:solidFill>
                <a:effectLst>
                  <a:outerShdw blurRad="38100" dist="38100" dir="2700000" algn="tl">
                    <a:srgbClr val="000000">
                      <a:alpha val="43137"/>
                    </a:srgbClr>
                  </a:outerShdw>
                </a:effectLst>
                <a:latin typeface="Segoe UI"/>
              </a:rPr>
              <a:t> </a:t>
            </a:r>
            <a:r>
              <a:rPr lang="en-US" sz="2549" dirty="0" err="1">
                <a:solidFill>
                  <a:srgbClr val="FFFFFF"/>
                </a:solidFill>
                <a:effectLst>
                  <a:outerShdw blurRad="38100" dist="38100" dir="2700000" algn="tl">
                    <a:srgbClr val="000000">
                      <a:alpha val="43137"/>
                    </a:srgbClr>
                  </a:outerShdw>
                </a:effectLst>
                <a:latin typeface="Segoe UI"/>
              </a:rPr>
              <a:t>dispositivo</a:t>
            </a:r>
            <a:endParaRPr lang="en-US" sz="2549" dirty="0">
              <a:solidFill>
                <a:srgbClr val="FFFFFF"/>
              </a:solidFill>
              <a:effectLst>
                <a:outerShdw blurRad="38100" dist="38100" dir="2700000" algn="tl">
                  <a:srgbClr val="000000">
                    <a:alpha val="43137"/>
                  </a:srgbClr>
                </a:outerShdw>
              </a:effectLst>
              <a:latin typeface="Segoe UI"/>
            </a:endParaRPr>
          </a:p>
        </p:txBody>
      </p:sp>
    </p:spTree>
    <p:extLst>
      <p:ext uri="{BB962C8B-B14F-4D97-AF65-F5344CB8AC3E}">
        <p14:creationId xmlns:p14="http://schemas.microsoft.com/office/powerpoint/2010/main" val="117332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32">
                                            <p:txEl>
                                              <p:pRg st="1" end="1"/>
                                            </p:txEl>
                                          </p:spTgt>
                                        </p:tgtEl>
                                        <p:attrNameLst>
                                          <p:attrName>style.color</p:attrName>
                                        </p:attrNameLst>
                                      </p:cBhvr>
                                      <p:to>
                                        <a:srgbClr val="1BD51B"/>
                                      </p:to>
                                    </p:animClr>
                                    <p:animClr clrSpc="rgb" dir="cw">
                                      <p:cBhvr>
                                        <p:cTn id="7" dur="500" fill="hold"/>
                                        <p:tgtEl>
                                          <p:spTgt spid="32">
                                            <p:txEl>
                                              <p:pRg st="1" end="1"/>
                                            </p:txEl>
                                          </p:spTgt>
                                        </p:tgtEl>
                                        <p:attrNameLst>
                                          <p:attrName>fillcolor</p:attrName>
                                        </p:attrNameLst>
                                      </p:cBhvr>
                                      <p:to>
                                        <a:srgbClr val="1BD51B"/>
                                      </p:to>
                                    </p:animClr>
                                    <p:set>
                                      <p:cBhvr>
                                        <p:cTn id="8" dur="500" fill="hold"/>
                                        <p:tgtEl>
                                          <p:spTgt spid="32">
                                            <p:txEl>
                                              <p:pRg st="1" end="1"/>
                                            </p:txEl>
                                          </p:spTgt>
                                        </p:tgtEl>
                                        <p:attrNameLst>
                                          <p:attrName>fill.type</p:attrName>
                                        </p:attrNameLst>
                                      </p:cBhvr>
                                      <p:to>
                                        <p:strVal val="solid"/>
                                      </p:to>
                                    </p:set>
                                    <p:set>
                                      <p:cBhvr>
                                        <p:cTn id="9" dur="500" fill="hold"/>
                                        <p:tgtEl>
                                          <p:spTgt spid="32">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2">
                                            <p:txEl>
                                              <p:pRg st="3" end="3"/>
                                            </p:txEl>
                                          </p:spTgt>
                                        </p:tgtEl>
                                        <p:attrNameLst>
                                          <p:attrName>style.visibility</p:attrName>
                                        </p:attrNameLst>
                                      </p:cBhvr>
                                      <p:to>
                                        <p:strVal val="visible"/>
                                      </p:to>
                                    </p:set>
                                    <p:animEffect transition="in" filter="fade">
                                      <p:cBhvr>
                                        <p:cTn id="14" dur="500"/>
                                        <p:tgtEl>
                                          <p:spTgt spid="32">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32">
                                            <p:txEl>
                                              <p:pRg st="1" end="1"/>
                                            </p:txEl>
                                          </p:spTgt>
                                        </p:tgtEl>
                                        <p:attrNameLst>
                                          <p:attrName>style.color</p:attrName>
                                        </p:attrNameLst>
                                      </p:cBhvr>
                                      <p:to>
                                        <a:srgbClr val="FFFFFF"/>
                                      </p:to>
                                    </p:animClr>
                                    <p:animClr clrSpc="rgb" dir="cw">
                                      <p:cBhvr>
                                        <p:cTn id="19" dur="500" fill="hold"/>
                                        <p:tgtEl>
                                          <p:spTgt spid="32">
                                            <p:txEl>
                                              <p:pRg st="1" end="1"/>
                                            </p:txEl>
                                          </p:spTgt>
                                        </p:tgtEl>
                                        <p:attrNameLst>
                                          <p:attrName>fillcolor</p:attrName>
                                        </p:attrNameLst>
                                      </p:cBhvr>
                                      <p:to>
                                        <a:srgbClr val="FFFFFF"/>
                                      </p:to>
                                    </p:animClr>
                                    <p:set>
                                      <p:cBhvr>
                                        <p:cTn id="20" dur="500" fill="hold"/>
                                        <p:tgtEl>
                                          <p:spTgt spid="32">
                                            <p:txEl>
                                              <p:pRg st="1" end="1"/>
                                            </p:txEl>
                                          </p:spTgt>
                                        </p:tgtEl>
                                        <p:attrNameLst>
                                          <p:attrName>fill.type</p:attrName>
                                        </p:attrNameLst>
                                      </p:cBhvr>
                                      <p:to>
                                        <p:strVal val="solid"/>
                                      </p:to>
                                    </p:set>
                                    <p:set>
                                      <p:cBhvr>
                                        <p:cTn id="21" dur="500" fill="hold"/>
                                        <p:tgtEl>
                                          <p:spTgt spid="32">
                                            <p:txEl>
                                              <p:pRg st="1" end="1"/>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32">
                                            <p:txEl>
                                              <p:pRg st="3" end="3"/>
                                            </p:txEl>
                                          </p:spTgt>
                                        </p:tgtEl>
                                        <p:attrNameLst>
                                          <p:attrName>style.color</p:attrName>
                                        </p:attrNameLst>
                                      </p:cBhvr>
                                      <p:to>
                                        <a:srgbClr val="FFFFFF"/>
                                      </p:to>
                                    </p:animClr>
                                    <p:animClr clrSpc="rgb" dir="cw">
                                      <p:cBhvr>
                                        <p:cTn id="24" dur="500" fill="hold"/>
                                        <p:tgtEl>
                                          <p:spTgt spid="32">
                                            <p:txEl>
                                              <p:pRg st="3" end="3"/>
                                            </p:txEl>
                                          </p:spTgt>
                                        </p:tgtEl>
                                        <p:attrNameLst>
                                          <p:attrName>fillcolor</p:attrName>
                                        </p:attrNameLst>
                                      </p:cBhvr>
                                      <p:to>
                                        <a:srgbClr val="FFFFFF"/>
                                      </p:to>
                                    </p:animClr>
                                    <p:set>
                                      <p:cBhvr>
                                        <p:cTn id="25" dur="500" fill="hold"/>
                                        <p:tgtEl>
                                          <p:spTgt spid="32">
                                            <p:txEl>
                                              <p:pRg st="3" end="3"/>
                                            </p:txEl>
                                          </p:spTgt>
                                        </p:tgtEl>
                                        <p:attrNameLst>
                                          <p:attrName>fill.type</p:attrName>
                                        </p:attrNameLst>
                                      </p:cBhvr>
                                      <p:to>
                                        <p:strVal val="solid"/>
                                      </p:to>
                                    </p:set>
                                    <p:set>
                                      <p:cBhvr>
                                        <p:cTn id="26" dur="500" fill="hold"/>
                                        <p:tgtEl>
                                          <p:spTgt spid="32">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Activar</a:t>
            </a:r>
            <a:r>
              <a:rPr lang="en-US" dirty="0" smtClean="0"/>
              <a:t> el </a:t>
            </a:r>
            <a:r>
              <a:rPr lang="en-US" dirty="0" err="1" smtClean="0"/>
              <a:t>modo</a:t>
            </a:r>
            <a:r>
              <a:rPr lang="en-US" dirty="0" smtClean="0"/>
              <a:t> </a:t>
            </a:r>
            <a:r>
              <a:rPr lang="en-US" dirty="0" err="1" smtClean="0"/>
              <a:t>desarrollador</a:t>
            </a:r>
            <a:endParaRPr lang="en-US" dirty="0"/>
          </a:p>
        </p:txBody>
      </p:sp>
    </p:spTree>
    <p:extLst>
      <p:ext uri="{BB962C8B-B14F-4D97-AF65-F5344CB8AC3E}">
        <p14:creationId xmlns:p14="http://schemas.microsoft.com/office/powerpoint/2010/main" val="386314416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69241" y="289957"/>
            <a:ext cx="11655840" cy="899537"/>
          </a:xfrm>
        </p:spPr>
        <p:txBody>
          <a:bodyPr/>
          <a:lstStyle/>
          <a:p>
            <a:r>
              <a:rPr lang="en-US" dirty="0" smtClean="0"/>
              <a:t>Dev Mode</a:t>
            </a:r>
            <a:br>
              <a:rPr lang="en-US" dirty="0" smtClean="0"/>
            </a:br>
            <a:endParaRPr lang="en-US" dirty="0"/>
          </a:p>
        </p:txBody>
      </p:sp>
      <p:grpSp>
        <p:nvGrpSpPr>
          <p:cNvPr id="22" name="Group 21"/>
          <p:cNvGrpSpPr/>
          <p:nvPr/>
        </p:nvGrpSpPr>
        <p:grpSpPr>
          <a:xfrm>
            <a:off x="1232949" y="1173843"/>
            <a:ext cx="9726103" cy="448827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098240" y="5710783"/>
            <a:ext cx="3147785" cy="1112463"/>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1026" name="Picture 2" descr="https://i-msdn.sec.s-msft.com/en-us/windows/uwp/xbox-apps/images/activation-store-sear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552" y="1189494"/>
            <a:ext cx="7263878" cy="417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4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69241" y="289957"/>
            <a:ext cx="11655840" cy="899537"/>
          </a:xfrm>
        </p:spPr>
        <p:txBody>
          <a:bodyPr/>
          <a:lstStyle/>
          <a:p>
            <a:r>
              <a:rPr lang="en-US" dirty="0" smtClean="0"/>
              <a:t>Dev Mode Activation App</a:t>
            </a:r>
            <a:br>
              <a:rPr lang="en-US" dirty="0" smtClean="0"/>
            </a:br>
            <a:endParaRPr lang="en-US" dirty="0"/>
          </a:p>
        </p:txBody>
      </p:sp>
      <p:grpSp>
        <p:nvGrpSpPr>
          <p:cNvPr id="22" name="Group 21"/>
          <p:cNvGrpSpPr/>
          <p:nvPr/>
        </p:nvGrpSpPr>
        <p:grpSpPr>
          <a:xfrm>
            <a:off x="1232949" y="1173843"/>
            <a:ext cx="9726103" cy="448827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098240" y="5710783"/>
            <a:ext cx="3147785" cy="1112463"/>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4098" name="Picture 2" descr="Dev Mode Activation ap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9942" y="1234157"/>
            <a:ext cx="7279916" cy="411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041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69241" y="289957"/>
            <a:ext cx="11655840" cy="899537"/>
          </a:xfrm>
        </p:spPr>
        <p:txBody>
          <a:bodyPr/>
          <a:lstStyle/>
          <a:p>
            <a:r>
              <a:rPr lang="en-US" dirty="0" err="1" smtClean="0"/>
              <a:t>Activar</a:t>
            </a:r>
            <a:r>
              <a:rPr lang="en-US" dirty="0" smtClean="0"/>
              <a:t> Dev Mode</a:t>
            </a:r>
            <a:br>
              <a:rPr lang="en-US" dirty="0" smtClean="0"/>
            </a:br>
            <a:endParaRPr lang="en-US" dirty="0"/>
          </a:p>
        </p:txBody>
      </p:sp>
      <p:grpSp>
        <p:nvGrpSpPr>
          <p:cNvPr id="22" name="Group 21"/>
          <p:cNvGrpSpPr/>
          <p:nvPr/>
        </p:nvGrpSpPr>
        <p:grpSpPr>
          <a:xfrm>
            <a:off x="1232949" y="1173843"/>
            <a:ext cx="9726103" cy="448827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098240" y="5710783"/>
            <a:ext cx="3147785" cy="1112463"/>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3074" name="Picture 2" descr="Activation Step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552" y="1239168"/>
            <a:ext cx="7263878" cy="412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35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69241" y="289957"/>
            <a:ext cx="11655840" cy="899537"/>
          </a:xfrm>
        </p:spPr>
        <p:txBody>
          <a:bodyPr/>
          <a:lstStyle/>
          <a:p>
            <a:r>
              <a:rPr lang="en-US" dirty="0" smtClean="0"/>
              <a:t>Dev Mode</a:t>
            </a:r>
            <a:br>
              <a:rPr lang="en-US" dirty="0" smtClean="0"/>
            </a:br>
            <a:endParaRPr lang="en-US" dirty="0"/>
          </a:p>
        </p:txBody>
      </p:sp>
      <p:grpSp>
        <p:nvGrpSpPr>
          <p:cNvPr id="22" name="Group 21"/>
          <p:cNvGrpSpPr/>
          <p:nvPr/>
        </p:nvGrpSpPr>
        <p:grpSpPr>
          <a:xfrm>
            <a:off x="1232949" y="1173843"/>
            <a:ext cx="9726103" cy="448827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098240" y="5710783"/>
            <a:ext cx="3147785" cy="1112463"/>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2052" name="Picture 4" descr="Activation Step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005" y="1228347"/>
            <a:ext cx="7265425" cy="4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462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69241" y="289957"/>
            <a:ext cx="11655840" cy="899537"/>
          </a:xfrm>
        </p:spPr>
        <p:txBody>
          <a:bodyPr/>
          <a:lstStyle/>
          <a:p>
            <a:r>
              <a:rPr lang="en-US" dirty="0" smtClean="0"/>
              <a:t>Dev Mode</a:t>
            </a:r>
            <a:br>
              <a:rPr lang="en-US" dirty="0" smtClean="0"/>
            </a:br>
            <a:endParaRPr lang="en-US" dirty="0"/>
          </a:p>
        </p:txBody>
      </p:sp>
      <p:grpSp>
        <p:nvGrpSpPr>
          <p:cNvPr id="22" name="Group 21"/>
          <p:cNvGrpSpPr/>
          <p:nvPr/>
        </p:nvGrpSpPr>
        <p:grpSpPr>
          <a:xfrm>
            <a:off x="1232949" y="1173843"/>
            <a:ext cx="9726103" cy="448827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098240" y="5710783"/>
            <a:ext cx="3147785" cy="1112463"/>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5122" name="Picture 2" descr="Activation Step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552" y="1228347"/>
            <a:ext cx="7263878" cy="4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59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a:t>Nuestra</a:t>
            </a:r>
            <a:r>
              <a:rPr lang="en-US" dirty="0"/>
              <a:t> </a:t>
            </a:r>
            <a:r>
              <a:rPr lang="en-US" dirty="0" err="1"/>
              <a:t>aplicación</a:t>
            </a:r>
            <a:r>
              <a:rPr lang="en-US" dirty="0"/>
              <a:t> UWP</a:t>
            </a:r>
          </a:p>
        </p:txBody>
      </p:sp>
    </p:spTree>
    <p:extLst>
      <p:ext uri="{BB962C8B-B14F-4D97-AF65-F5344CB8AC3E}">
        <p14:creationId xmlns:p14="http://schemas.microsoft.com/office/powerpoint/2010/main" val="12809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570747"/>
            <a:ext cx="11653523" cy="4715137"/>
          </a:xfrm>
        </p:spPr>
        <p:txBody>
          <a:bodyPr/>
          <a:lstStyle/>
          <a:p>
            <a:r>
              <a:rPr lang="en-US" sz="2800" b="1" dirty="0" smtClean="0">
                <a:solidFill>
                  <a:schemeClr val="tx1"/>
                </a:solidFill>
              </a:rPr>
              <a:t>1. Un </a:t>
            </a:r>
            <a:r>
              <a:rPr lang="en-US" sz="2800" b="1" dirty="0" err="1" smtClean="0">
                <a:solidFill>
                  <a:schemeClr val="tx1"/>
                </a:solidFill>
              </a:rPr>
              <a:t>mismo</a:t>
            </a:r>
            <a:r>
              <a:rPr lang="en-US" sz="2800" b="1" dirty="0" smtClean="0">
                <a:solidFill>
                  <a:schemeClr val="tx1"/>
                </a:solidFill>
              </a:rPr>
              <a:t> Sistema de </a:t>
            </a:r>
            <a:r>
              <a:rPr lang="en-US" sz="2800" b="1" dirty="0" err="1" smtClean="0">
                <a:solidFill>
                  <a:schemeClr val="tx1"/>
                </a:solidFill>
              </a:rPr>
              <a:t>diseño</a:t>
            </a:r>
            <a:r>
              <a:rPr lang="en-US" sz="2800" b="1" dirty="0" smtClean="0">
                <a:solidFill>
                  <a:schemeClr val="tx1"/>
                </a:solidFill>
              </a:rPr>
              <a:t> UWP.  </a:t>
            </a:r>
            <a:r>
              <a:rPr lang="en-US" sz="2800" dirty="0" err="1" smtClean="0">
                <a:solidFill>
                  <a:schemeClr val="tx1"/>
                </a:solidFill>
              </a:rPr>
              <a:t>En</a:t>
            </a:r>
            <a:r>
              <a:rPr lang="en-US" sz="2800" dirty="0" smtClean="0">
                <a:solidFill>
                  <a:schemeClr val="tx1"/>
                </a:solidFill>
              </a:rPr>
              <a:t> </a:t>
            </a:r>
            <a:r>
              <a:rPr lang="en-US" sz="2800" dirty="0" err="1" smtClean="0">
                <a:solidFill>
                  <a:schemeClr val="tx1"/>
                </a:solidFill>
              </a:rPr>
              <a:t>muchos</a:t>
            </a:r>
            <a:r>
              <a:rPr lang="en-US" sz="2800" dirty="0" smtClean="0">
                <a:solidFill>
                  <a:schemeClr val="tx1"/>
                </a:solidFill>
              </a:rPr>
              <a:t> </a:t>
            </a:r>
            <a:r>
              <a:rPr lang="en-US" sz="2800" dirty="0" err="1" smtClean="0">
                <a:solidFill>
                  <a:schemeClr val="tx1"/>
                </a:solidFill>
              </a:rPr>
              <a:t>casos</a:t>
            </a:r>
            <a:r>
              <a:rPr lang="en-US" sz="2800" dirty="0" smtClean="0">
                <a:solidFill>
                  <a:schemeClr val="tx1"/>
                </a:solidFill>
              </a:rPr>
              <a:t>, </a:t>
            </a:r>
            <a:r>
              <a:rPr lang="en-US" sz="2800" dirty="0" err="1" smtClean="0">
                <a:solidFill>
                  <a:schemeClr val="tx1"/>
                </a:solidFill>
              </a:rPr>
              <a:t>exactamente</a:t>
            </a:r>
            <a:r>
              <a:rPr lang="en-US" sz="2800" dirty="0" smtClean="0">
                <a:solidFill>
                  <a:schemeClr val="tx1"/>
                </a:solidFill>
              </a:rPr>
              <a:t> el </a:t>
            </a:r>
            <a:r>
              <a:rPr lang="en-US" sz="2800" dirty="0" err="1" smtClean="0">
                <a:solidFill>
                  <a:schemeClr val="tx1"/>
                </a:solidFill>
              </a:rPr>
              <a:t>mismo</a:t>
            </a:r>
            <a:r>
              <a:rPr lang="en-US" sz="2800" dirty="0" smtClean="0">
                <a:solidFill>
                  <a:schemeClr val="tx1"/>
                </a:solidFill>
              </a:rPr>
              <a:t> </a:t>
            </a:r>
            <a:r>
              <a:rPr lang="en-US" sz="2800" dirty="0" err="1" smtClean="0">
                <a:solidFill>
                  <a:schemeClr val="tx1"/>
                </a:solidFill>
              </a:rPr>
              <a:t>código</a:t>
            </a:r>
            <a:r>
              <a:rPr lang="en-US" sz="2800" dirty="0" smtClean="0">
                <a:solidFill>
                  <a:schemeClr val="tx1"/>
                </a:solidFill>
              </a:rPr>
              <a:t> se </a:t>
            </a:r>
            <a:r>
              <a:rPr lang="en-US" sz="2800" dirty="0" err="1" smtClean="0">
                <a:solidFill>
                  <a:schemeClr val="tx1"/>
                </a:solidFill>
              </a:rPr>
              <a:t>comportará</a:t>
            </a:r>
            <a:r>
              <a:rPr lang="en-US" sz="2800" dirty="0" smtClean="0">
                <a:solidFill>
                  <a:schemeClr val="tx1"/>
                </a:solidFill>
              </a:rPr>
              <a:t> de la forma </a:t>
            </a:r>
            <a:r>
              <a:rPr lang="en-US" sz="2800" dirty="0" err="1" smtClean="0">
                <a:solidFill>
                  <a:schemeClr val="tx1"/>
                </a:solidFill>
              </a:rPr>
              <a:t>adecuada</a:t>
            </a:r>
            <a:r>
              <a:rPr lang="en-US" sz="2800" dirty="0" smtClean="0">
                <a:solidFill>
                  <a:schemeClr val="tx1"/>
                </a:solidFill>
              </a:rPr>
              <a:t> para </a:t>
            </a:r>
            <a:r>
              <a:rPr lang="en-US" sz="2800" dirty="0" err="1" smtClean="0">
                <a:solidFill>
                  <a:schemeClr val="tx1"/>
                </a:solidFill>
              </a:rPr>
              <a:t>ofrecer</a:t>
            </a:r>
            <a:r>
              <a:rPr lang="en-US" sz="2800" dirty="0" smtClean="0">
                <a:solidFill>
                  <a:schemeClr val="tx1"/>
                </a:solidFill>
              </a:rPr>
              <a:t> la major </a:t>
            </a:r>
            <a:r>
              <a:rPr lang="en-US" sz="2800" dirty="0" err="1" smtClean="0">
                <a:solidFill>
                  <a:schemeClr val="tx1"/>
                </a:solidFill>
              </a:rPr>
              <a:t>experiencia</a:t>
            </a:r>
            <a:r>
              <a:rPr lang="en-US" sz="2800" dirty="0" smtClean="0">
                <a:solidFill>
                  <a:schemeClr val="tx1"/>
                </a:solidFill>
              </a:rPr>
              <a:t> </a:t>
            </a:r>
            <a:r>
              <a:rPr lang="en-US" sz="2800" dirty="0" err="1" smtClean="0">
                <a:solidFill>
                  <a:schemeClr val="tx1"/>
                </a:solidFill>
              </a:rPr>
              <a:t>en</a:t>
            </a:r>
            <a:r>
              <a:rPr lang="en-US" sz="2800" dirty="0" smtClean="0">
                <a:solidFill>
                  <a:schemeClr val="tx1"/>
                </a:solidFill>
              </a:rPr>
              <a:t> </a:t>
            </a:r>
            <a:r>
              <a:rPr lang="en-US" sz="2800" dirty="0" err="1" smtClean="0">
                <a:solidFill>
                  <a:schemeClr val="tx1"/>
                </a:solidFill>
              </a:rPr>
              <a:t>cada</a:t>
            </a:r>
            <a:r>
              <a:rPr lang="en-US" sz="2800" dirty="0" smtClean="0">
                <a:solidFill>
                  <a:schemeClr val="tx1"/>
                </a:solidFill>
              </a:rPr>
              <a:t> </a:t>
            </a:r>
            <a:r>
              <a:rPr lang="en-US" sz="2800" dirty="0" err="1" smtClean="0">
                <a:solidFill>
                  <a:schemeClr val="tx1"/>
                </a:solidFill>
              </a:rPr>
              <a:t>situación</a:t>
            </a:r>
            <a:r>
              <a:rPr lang="en-US" sz="2800" dirty="0" smtClean="0">
                <a:solidFill>
                  <a:schemeClr val="tx1"/>
                </a:solidFill>
              </a:rPr>
              <a:t>..</a:t>
            </a:r>
            <a:endParaRPr lang="en-US" sz="2800" dirty="0">
              <a:solidFill>
                <a:schemeClr val="tx1"/>
              </a:solidFill>
            </a:endParaRPr>
          </a:p>
          <a:p>
            <a:r>
              <a:rPr lang="en-US" sz="2800" b="1" dirty="0">
                <a:solidFill>
                  <a:schemeClr val="tx1"/>
                </a:solidFill>
              </a:rPr>
              <a:t>2. </a:t>
            </a:r>
            <a:r>
              <a:rPr lang="en-US" sz="2800" b="1" dirty="0" err="1" smtClean="0">
                <a:solidFill>
                  <a:schemeClr val="tx1"/>
                </a:solidFill>
              </a:rPr>
              <a:t>Podemos</a:t>
            </a:r>
            <a:r>
              <a:rPr lang="en-US" sz="2800" b="1" dirty="0" smtClean="0">
                <a:solidFill>
                  <a:schemeClr val="tx1"/>
                </a:solidFill>
              </a:rPr>
              <a:t> </a:t>
            </a:r>
            <a:r>
              <a:rPr lang="en-US" sz="2800" b="1" dirty="0" err="1" smtClean="0">
                <a:solidFill>
                  <a:schemeClr val="tx1"/>
                </a:solidFill>
              </a:rPr>
              <a:t>modificar</a:t>
            </a:r>
            <a:r>
              <a:rPr lang="en-US" sz="2800" b="1" dirty="0" smtClean="0">
                <a:solidFill>
                  <a:schemeClr val="tx1"/>
                </a:solidFill>
              </a:rPr>
              <a:t> el </a:t>
            </a:r>
            <a:r>
              <a:rPr lang="en-US" sz="2800" b="1" dirty="0" err="1" smtClean="0">
                <a:solidFill>
                  <a:schemeClr val="tx1"/>
                </a:solidFill>
              </a:rPr>
              <a:t>comportamiento</a:t>
            </a:r>
            <a:r>
              <a:rPr lang="en-US" sz="2800" b="1" dirty="0" smtClean="0">
                <a:solidFill>
                  <a:schemeClr val="tx1"/>
                </a:solidFill>
              </a:rPr>
              <a:t> </a:t>
            </a:r>
            <a:r>
              <a:rPr lang="en-US" sz="2800" b="1" dirty="0" err="1" smtClean="0">
                <a:solidFill>
                  <a:schemeClr val="tx1"/>
                </a:solidFill>
              </a:rPr>
              <a:t>por</a:t>
            </a:r>
            <a:r>
              <a:rPr lang="en-US" sz="2800" b="1" dirty="0" smtClean="0">
                <a:solidFill>
                  <a:schemeClr val="tx1"/>
                </a:solidFill>
              </a:rPr>
              <a:t> </a:t>
            </a:r>
            <a:r>
              <a:rPr lang="en-US" sz="2800" b="1" dirty="0" err="1" smtClean="0">
                <a:solidFill>
                  <a:schemeClr val="tx1"/>
                </a:solidFill>
              </a:rPr>
              <a:t>defecto</a:t>
            </a:r>
            <a:r>
              <a:rPr lang="en-US" sz="2800" b="1" dirty="0" smtClean="0">
                <a:solidFill>
                  <a:schemeClr val="tx1"/>
                </a:solidFill>
              </a:rPr>
              <a:t>. </a:t>
            </a:r>
            <a:r>
              <a:rPr lang="en-US" sz="2800" dirty="0" err="1" smtClean="0">
                <a:solidFill>
                  <a:schemeClr val="tx1"/>
                </a:solidFill>
              </a:rPr>
              <a:t>Cuando</a:t>
            </a:r>
            <a:r>
              <a:rPr lang="en-US" sz="2800" dirty="0" smtClean="0">
                <a:solidFill>
                  <a:schemeClr val="tx1"/>
                </a:solidFill>
              </a:rPr>
              <a:t> se </a:t>
            </a:r>
            <a:r>
              <a:rPr lang="en-US" sz="2800" dirty="0" err="1" smtClean="0">
                <a:solidFill>
                  <a:schemeClr val="tx1"/>
                </a:solidFill>
              </a:rPr>
              <a:t>soportan</a:t>
            </a:r>
            <a:r>
              <a:rPr lang="en-US" sz="2800" dirty="0" smtClean="0">
                <a:solidFill>
                  <a:schemeClr val="tx1"/>
                </a:solidFill>
              </a:rPr>
              <a:t> multiples </a:t>
            </a:r>
            <a:r>
              <a:rPr lang="en-US" sz="2800" dirty="0" err="1" smtClean="0">
                <a:solidFill>
                  <a:schemeClr val="tx1"/>
                </a:solidFill>
              </a:rPr>
              <a:t>comportamientos</a:t>
            </a:r>
            <a:r>
              <a:rPr lang="en-US" sz="2800" dirty="0" smtClean="0">
                <a:solidFill>
                  <a:schemeClr val="tx1"/>
                </a:solidFill>
              </a:rPr>
              <a:t> </a:t>
            </a:r>
            <a:r>
              <a:rPr lang="en-US" sz="2800" dirty="0" err="1" smtClean="0">
                <a:solidFill>
                  <a:schemeClr val="tx1"/>
                </a:solidFill>
              </a:rPr>
              <a:t>en</a:t>
            </a:r>
            <a:r>
              <a:rPr lang="en-US" sz="2800" dirty="0" smtClean="0">
                <a:solidFill>
                  <a:schemeClr val="tx1"/>
                </a:solidFill>
              </a:rPr>
              <a:t> el </a:t>
            </a:r>
            <a:r>
              <a:rPr lang="en-US" sz="2800" dirty="0" err="1" smtClean="0">
                <a:solidFill>
                  <a:schemeClr val="tx1"/>
                </a:solidFill>
              </a:rPr>
              <a:t>mismo</a:t>
            </a:r>
            <a:r>
              <a:rPr lang="en-US" sz="2800" dirty="0" smtClean="0">
                <a:solidFill>
                  <a:schemeClr val="tx1"/>
                </a:solidFill>
              </a:rPr>
              <a:t> </a:t>
            </a:r>
            <a:r>
              <a:rPr lang="en-US" sz="2800" dirty="0" err="1" smtClean="0">
                <a:solidFill>
                  <a:schemeClr val="tx1"/>
                </a:solidFill>
              </a:rPr>
              <a:t>código</a:t>
            </a:r>
            <a:r>
              <a:rPr lang="en-US" sz="2800" dirty="0" smtClean="0">
                <a:solidFill>
                  <a:schemeClr val="tx1"/>
                </a:solidFill>
              </a:rPr>
              <a:t>, </a:t>
            </a:r>
            <a:r>
              <a:rPr lang="en-US" sz="2800" dirty="0" err="1" smtClean="0">
                <a:solidFill>
                  <a:schemeClr val="tx1"/>
                </a:solidFill>
              </a:rPr>
              <a:t>podemos</a:t>
            </a:r>
            <a:r>
              <a:rPr lang="en-US" sz="2800" dirty="0" smtClean="0">
                <a:solidFill>
                  <a:schemeClr val="tx1"/>
                </a:solidFill>
              </a:rPr>
              <a:t> utilizer el que major se </a:t>
            </a:r>
            <a:r>
              <a:rPr lang="en-US" sz="2800" dirty="0" err="1" smtClean="0">
                <a:solidFill>
                  <a:schemeClr val="tx1"/>
                </a:solidFill>
              </a:rPr>
              <a:t>adapte</a:t>
            </a:r>
            <a:r>
              <a:rPr lang="en-US" sz="2800" dirty="0" smtClean="0">
                <a:solidFill>
                  <a:schemeClr val="tx1"/>
                </a:solidFill>
              </a:rPr>
              <a:t> a </a:t>
            </a:r>
            <a:r>
              <a:rPr lang="en-US" sz="2800" dirty="0" err="1" smtClean="0">
                <a:solidFill>
                  <a:schemeClr val="tx1"/>
                </a:solidFill>
              </a:rPr>
              <a:t>nuestra</a:t>
            </a:r>
            <a:r>
              <a:rPr lang="en-US" sz="2800" dirty="0" smtClean="0">
                <a:solidFill>
                  <a:schemeClr val="tx1"/>
                </a:solidFill>
              </a:rPr>
              <a:t> </a:t>
            </a:r>
            <a:r>
              <a:rPr lang="en-US" sz="2800" dirty="0" err="1" smtClean="0">
                <a:solidFill>
                  <a:schemeClr val="tx1"/>
                </a:solidFill>
              </a:rPr>
              <a:t>aplicación</a:t>
            </a:r>
            <a:r>
              <a:rPr lang="en-US" sz="2800" dirty="0" smtClean="0">
                <a:solidFill>
                  <a:schemeClr val="tx1"/>
                </a:solidFill>
              </a:rPr>
              <a:t> </a:t>
            </a:r>
            <a:r>
              <a:rPr lang="en-US" sz="2800" dirty="0" err="1" smtClean="0">
                <a:solidFill>
                  <a:schemeClr val="tx1"/>
                </a:solidFill>
              </a:rPr>
              <a:t>en</a:t>
            </a:r>
            <a:r>
              <a:rPr lang="en-US" sz="2800" dirty="0" smtClean="0">
                <a:solidFill>
                  <a:schemeClr val="tx1"/>
                </a:solidFill>
              </a:rPr>
              <a:t> la </a:t>
            </a:r>
            <a:r>
              <a:rPr lang="en-US" sz="2800" dirty="0" err="1" smtClean="0">
                <a:solidFill>
                  <a:schemeClr val="tx1"/>
                </a:solidFill>
              </a:rPr>
              <a:t>familia</a:t>
            </a:r>
            <a:r>
              <a:rPr lang="en-US" sz="2800" dirty="0" smtClean="0">
                <a:solidFill>
                  <a:schemeClr val="tx1"/>
                </a:solidFill>
              </a:rPr>
              <a:t> de </a:t>
            </a:r>
            <a:r>
              <a:rPr lang="en-US" sz="2800" dirty="0" err="1" smtClean="0">
                <a:solidFill>
                  <a:schemeClr val="tx1"/>
                </a:solidFill>
              </a:rPr>
              <a:t>dipositivos</a:t>
            </a:r>
            <a:r>
              <a:rPr lang="en-US" sz="2800" dirty="0" smtClean="0">
                <a:solidFill>
                  <a:schemeClr val="tx1"/>
                </a:solidFill>
              </a:rPr>
              <a:t> </a:t>
            </a:r>
            <a:r>
              <a:rPr lang="en-US" sz="2800" dirty="0" err="1" smtClean="0">
                <a:solidFill>
                  <a:schemeClr val="tx1"/>
                </a:solidFill>
              </a:rPr>
              <a:t>utilizada</a:t>
            </a:r>
            <a:r>
              <a:rPr lang="en-US" sz="2800" dirty="0" smtClean="0">
                <a:solidFill>
                  <a:schemeClr val="tx1"/>
                </a:solidFill>
              </a:rPr>
              <a:t>. </a:t>
            </a:r>
          </a:p>
          <a:p>
            <a:r>
              <a:rPr lang="en-US" sz="2800" b="1" dirty="0" smtClean="0">
                <a:solidFill>
                  <a:schemeClr val="tx1"/>
                </a:solidFill>
              </a:rPr>
              <a:t>3</a:t>
            </a:r>
            <a:r>
              <a:rPr lang="en-US" sz="2800" b="1" dirty="0">
                <a:solidFill>
                  <a:schemeClr val="tx1"/>
                </a:solidFill>
              </a:rPr>
              <a:t>. </a:t>
            </a:r>
            <a:r>
              <a:rPr lang="en-US" sz="2800" b="1" dirty="0" err="1" smtClean="0">
                <a:solidFill>
                  <a:schemeClr val="tx1"/>
                </a:solidFill>
              </a:rPr>
              <a:t>En</a:t>
            </a:r>
            <a:r>
              <a:rPr lang="en-US" sz="2800" b="1" dirty="0" smtClean="0">
                <a:solidFill>
                  <a:schemeClr val="tx1"/>
                </a:solidFill>
              </a:rPr>
              <a:t> </a:t>
            </a:r>
            <a:r>
              <a:rPr lang="en-US" sz="2800" b="1" dirty="0" err="1" smtClean="0">
                <a:solidFill>
                  <a:schemeClr val="tx1"/>
                </a:solidFill>
              </a:rPr>
              <a:t>caso</a:t>
            </a:r>
            <a:r>
              <a:rPr lang="en-US" sz="2800" b="1" dirty="0" smtClean="0">
                <a:solidFill>
                  <a:schemeClr val="tx1"/>
                </a:solidFill>
              </a:rPr>
              <a:t> de </a:t>
            </a:r>
            <a:r>
              <a:rPr lang="en-US" sz="2800" b="1" dirty="0" err="1" smtClean="0">
                <a:solidFill>
                  <a:schemeClr val="tx1"/>
                </a:solidFill>
              </a:rPr>
              <a:t>necesitar</a:t>
            </a:r>
            <a:r>
              <a:rPr lang="en-US" sz="2800" b="1" dirty="0" smtClean="0">
                <a:solidFill>
                  <a:schemeClr val="tx1"/>
                </a:solidFill>
              </a:rPr>
              <a:t> </a:t>
            </a:r>
            <a:r>
              <a:rPr lang="en-US" sz="2800" b="1" dirty="0" err="1" smtClean="0">
                <a:solidFill>
                  <a:schemeClr val="tx1"/>
                </a:solidFill>
              </a:rPr>
              <a:t>diseño</a:t>
            </a:r>
            <a:r>
              <a:rPr lang="en-US" sz="2800" b="1" dirty="0" smtClean="0">
                <a:solidFill>
                  <a:schemeClr val="tx1"/>
                </a:solidFill>
              </a:rPr>
              <a:t> </a:t>
            </a:r>
            <a:r>
              <a:rPr lang="en-US" sz="2800" b="1" dirty="0" err="1" smtClean="0">
                <a:solidFill>
                  <a:schemeClr val="tx1"/>
                </a:solidFill>
              </a:rPr>
              <a:t>totalmente</a:t>
            </a:r>
            <a:r>
              <a:rPr lang="en-US" sz="2800" b="1" dirty="0" smtClean="0">
                <a:solidFill>
                  <a:schemeClr val="tx1"/>
                </a:solidFill>
              </a:rPr>
              <a:t> </a:t>
            </a:r>
            <a:r>
              <a:rPr lang="en-US" sz="2800" b="1" dirty="0" err="1" smtClean="0">
                <a:solidFill>
                  <a:schemeClr val="tx1"/>
                </a:solidFill>
              </a:rPr>
              <a:t>diferente</a:t>
            </a:r>
            <a:r>
              <a:rPr lang="en-US" sz="2800" b="1" dirty="0" smtClean="0">
                <a:solidFill>
                  <a:schemeClr val="tx1"/>
                </a:solidFill>
              </a:rPr>
              <a:t> </a:t>
            </a:r>
            <a:r>
              <a:rPr lang="en-US" sz="2800" b="1" dirty="0" err="1" smtClean="0">
                <a:solidFill>
                  <a:schemeClr val="tx1"/>
                </a:solidFill>
              </a:rPr>
              <a:t>podemos</a:t>
            </a:r>
            <a:r>
              <a:rPr lang="en-US" sz="2800" b="1" dirty="0" smtClean="0">
                <a:solidFill>
                  <a:schemeClr val="tx1"/>
                </a:solidFill>
              </a:rPr>
              <a:t> </a:t>
            </a:r>
            <a:r>
              <a:rPr lang="en-US" sz="2800" b="1" dirty="0" err="1" smtClean="0">
                <a:solidFill>
                  <a:schemeClr val="tx1"/>
                </a:solidFill>
              </a:rPr>
              <a:t>crear</a:t>
            </a:r>
            <a:r>
              <a:rPr lang="en-US" sz="2800" b="1" dirty="0" smtClean="0">
                <a:solidFill>
                  <a:schemeClr val="tx1"/>
                </a:solidFill>
              </a:rPr>
              <a:t> vistas </a:t>
            </a:r>
            <a:r>
              <a:rPr lang="en-US" sz="2800" b="1" dirty="0" err="1" smtClean="0">
                <a:solidFill>
                  <a:schemeClr val="tx1"/>
                </a:solidFill>
              </a:rPr>
              <a:t>exclusivas</a:t>
            </a:r>
            <a:r>
              <a:rPr lang="en-US" sz="2800" b="1" dirty="0" smtClean="0">
                <a:solidFill>
                  <a:schemeClr val="tx1"/>
                </a:solidFill>
              </a:rPr>
              <a:t>.  </a:t>
            </a:r>
            <a:r>
              <a:rPr lang="en-US" sz="2800" dirty="0">
                <a:solidFill>
                  <a:schemeClr val="tx1"/>
                </a:solidFill>
              </a:rPr>
              <a:t>UWP </a:t>
            </a:r>
            <a:r>
              <a:rPr lang="en-US" sz="2800" dirty="0" err="1" smtClean="0">
                <a:solidFill>
                  <a:schemeClr val="tx1"/>
                </a:solidFill>
              </a:rPr>
              <a:t>permite</a:t>
            </a:r>
            <a:r>
              <a:rPr lang="en-US" sz="2800" dirty="0" smtClean="0">
                <a:solidFill>
                  <a:schemeClr val="tx1"/>
                </a:solidFill>
              </a:rPr>
              <a:t> </a:t>
            </a:r>
            <a:r>
              <a:rPr lang="en-US" sz="2800" dirty="0" err="1" smtClean="0">
                <a:solidFill>
                  <a:schemeClr val="tx1"/>
                </a:solidFill>
              </a:rPr>
              <a:t>seguir</a:t>
            </a:r>
            <a:r>
              <a:rPr lang="en-US" sz="2800" dirty="0" smtClean="0">
                <a:solidFill>
                  <a:schemeClr val="tx1"/>
                </a:solidFill>
              </a:rPr>
              <a:t> </a:t>
            </a:r>
            <a:r>
              <a:rPr lang="en-US" sz="2800" dirty="0" err="1" smtClean="0">
                <a:solidFill>
                  <a:schemeClr val="tx1"/>
                </a:solidFill>
              </a:rPr>
              <a:t>comparitendo</a:t>
            </a:r>
            <a:r>
              <a:rPr lang="en-US" sz="2800" dirty="0" smtClean="0">
                <a:solidFill>
                  <a:schemeClr val="tx1"/>
                </a:solidFill>
              </a:rPr>
              <a:t> el </a:t>
            </a:r>
            <a:r>
              <a:rPr lang="en-US" sz="2800" dirty="0" err="1" smtClean="0">
                <a:solidFill>
                  <a:schemeClr val="tx1"/>
                </a:solidFill>
              </a:rPr>
              <a:t>código</a:t>
            </a:r>
            <a:r>
              <a:rPr lang="en-US" sz="2800" dirty="0" smtClean="0">
                <a:solidFill>
                  <a:schemeClr val="tx1"/>
                </a:solidFill>
              </a:rPr>
              <a:t> </a:t>
            </a:r>
            <a:r>
              <a:rPr lang="en-US" sz="2800" dirty="0" err="1" smtClean="0">
                <a:solidFill>
                  <a:schemeClr val="tx1"/>
                </a:solidFill>
              </a:rPr>
              <a:t>pero</a:t>
            </a:r>
            <a:r>
              <a:rPr lang="en-US" sz="2800" dirty="0" smtClean="0">
                <a:solidFill>
                  <a:schemeClr val="tx1"/>
                </a:solidFill>
              </a:rPr>
              <a:t> </a:t>
            </a:r>
            <a:r>
              <a:rPr lang="en-US" sz="2800" dirty="0" err="1" smtClean="0">
                <a:solidFill>
                  <a:schemeClr val="tx1"/>
                </a:solidFill>
              </a:rPr>
              <a:t>utilizando</a:t>
            </a:r>
            <a:r>
              <a:rPr lang="en-US" sz="2800" dirty="0" smtClean="0">
                <a:solidFill>
                  <a:schemeClr val="tx1"/>
                </a:solidFill>
              </a:rPr>
              <a:t> </a:t>
            </a:r>
            <a:r>
              <a:rPr lang="en-US" sz="2800" dirty="0" err="1" smtClean="0">
                <a:solidFill>
                  <a:schemeClr val="tx1"/>
                </a:solidFill>
              </a:rPr>
              <a:t>una</a:t>
            </a:r>
            <a:r>
              <a:rPr lang="en-US" sz="2800" dirty="0" smtClean="0">
                <a:solidFill>
                  <a:schemeClr val="tx1"/>
                </a:solidFill>
              </a:rPr>
              <a:t> vista </a:t>
            </a:r>
            <a:r>
              <a:rPr lang="en-US" sz="2800" dirty="0" err="1" smtClean="0">
                <a:solidFill>
                  <a:schemeClr val="tx1"/>
                </a:solidFill>
              </a:rPr>
              <a:t>totalmente</a:t>
            </a:r>
            <a:r>
              <a:rPr lang="en-US" sz="2800" dirty="0" smtClean="0">
                <a:solidFill>
                  <a:schemeClr val="tx1"/>
                </a:solidFill>
              </a:rPr>
              <a:t> </a:t>
            </a:r>
            <a:r>
              <a:rPr lang="en-US" sz="2800" dirty="0" err="1" smtClean="0">
                <a:solidFill>
                  <a:schemeClr val="tx1"/>
                </a:solidFill>
              </a:rPr>
              <a:t>diferente</a:t>
            </a:r>
            <a:r>
              <a:rPr lang="en-US" sz="2800" dirty="0" smtClean="0">
                <a:solidFill>
                  <a:schemeClr val="tx1"/>
                </a:solidFill>
              </a:rPr>
              <a:t>.  </a:t>
            </a:r>
            <a:endParaRPr lang="en-US" sz="2800" b="1" dirty="0">
              <a:solidFill>
                <a:schemeClr val="tx1"/>
              </a:solidFill>
            </a:endParaRPr>
          </a:p>
        </p:txBody>
      </p:sp>
      <p:sp>
        <p:nvSpPr>
          <p:cNvPr id="3" name="Title 2"/>
          <p:cNvSpPr>
            <a:spLocks noGrp="1"/>
          </p:cNvSpPr>
          <p:nvPr>
            <p:ph type="title"/>
          </p:nvPr>
        </p:nvSpPr>
        <p:spPr/>
        <p:txBody>
          <a:bodyPr/>
          <a:lstStyle/>
          <a:p>
            <a:r>
              <a:rPr lang="en-US" sz="3600" dirty="0"/>
              <a:t>Y… ¿</a:t>
            </a:r>
            <a:r>
              <a:rPr lang="en-US" sz="3600" dirty="0" err="1"/>
              <a:t>cómo</a:t>
            </a:r>
            <a:r>
              <a:rPr lang="en-US" sz="3600" dirty="0"/>
              <a:t> </a:t>
            </a:r>
            <a:r>
              <a:rPr lang="en-US" sz="3600" dirty="0" err="1"/>
              <a:t>conseguimos</a:t>
            </a:r>
            <a:r>
              <a:rPr lang="en-US" sz="3600" dirty="0"/>
              <a:t> </a:t>
            </a:r>
            <a:r>
              <a:rPr lang="en-US" sz="3600" dirty="0" err="1"/>
              <a:t>todo</a:t>
            </a:r>
            <a:r>
              <a:rPr lang="en-US" sz="3600" dirty="0"/>
              <a:t> lo anterior </a:t>
            </a:r>
            <a:r>
              <a:rPr lang="en-US" sz="3600" dirty="0" err="1"/>
              <a:t>en</a:t>
            </a:r>
            <a:r>
              <a:rPr lang="en-US" sz="3600" dirty="0"/>
              <a:t> </a:t>
            </a:r>
            <a:r>
              <a:rPr lang="en-US" sz="3600" dirty="0" err="1"/>
              <a:t>una</a:t>
            </a:r>
            <a:r>
              <a:rPr lang="en-US" sz="3600" dirty="0"/>
              <a:t> </a:t>
            </a:r>
            <a:r>
              <a:rPr lang="en-US" sz="3600" dirty="0" err="1"/>
              <a:t>misma</a:t>
            </a:r>
            <a:r>
              <a:rPr lang="en-US" sz="3600" dirty="0"/>
              <a:t> App UWP?!?!</a:t>
            </a:r>
          </a:p>
        </p:txBody>
      </p:sp>
    </p:spTree>
    <p:extLst>
      <p:ext uri="{BB962C8B-B14F-4D97-AF65-F5344CB8AC3E}">
        <p14:creationId xmlns:p14="http://schemas.microsoft.com/office/powerpoint/2010/main" val="3345549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Gamepad y Remote</a:t>
            </a:r>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5000" l="9964" r="89916"/>
                    </a14:imgEffect>
                  </a14:imgLayer>
                </a14:imgProps>
              </a:ext>
              <a:ext uri="{28A0092B-C50C-407E-A947-70E740481C1C}">
                <a14:useLocalDpi xmlns:a14="http://schemas.microsoft.com/office/drawing/2010/main" val="0"/>
              </a:ext>
            </a:extLst>
          </a:blip>
          <a:stretch>
            <a:fillRect/>
          </a:stretch>
        </p:blipFill>
        <p:spPr>
          <a:xfrm>
            <a:off x="7051412" y="2801510"/>
            <a:ext cx="2212686" cy="3984429"/>
          </a:xfrm>
          <a:prstGeom prst="rect">
            <a:avLst/>
          </a:prstGeom>
        </p:spPr>
      </p:pic>
      <p:pic>
        <p:nvPicPr>
          <p:cNvPr id="11" name="Picture 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2071457" y="3518642"/>
            <a:ext cx="3764943" cy="2778887"/>
          </a:xfrm>
          <a:prstGeom prst="rect">
            <a:avLst/>
          </a:prstGeom>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2062216" y="962471"/>
            <a:ext cx="3764943" cy="2778887"/>
          </a:xfrm>
          <a:prstGeom prst="rect">
            <a:avLst/>
          </a:prstGeom>
          <a:effectLst>
            <a:glow rad="228600">
              <a:schemeClr val="accent1">
                <a:satMod val="175000"/>
                <a:alpha val="40000"/>
              </a:schemeClr>
            </a:glow>
          </a:effectLst>
        </p:spPr>
      </p:pic>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5000" l="9964" r="89916"/>
                    </a14:imgEffect>
                  </a14:imgLayer>
                </a14:imgProps>
              </a:ext>
              <a:ext uri="{28A0092B-C50C-407E-A947-70E740481C1C}">
                <a14:useLocalDpi xmlns:a14="http://schemas.microsoft.com/office/drawing/2010/main" val="0"/>
              </a:ext>
            </a:extLst>
          </a:blip>
          <a:stretch>
            <a:fillRect/>
          </a:stretch>
        </p:blipFill>
        <p:spPr>
          <a:xfrm>
            <a:off x="7051411" y="273065"/>
            <a:ext cx="2212686" cy="3984429"/>
          </a:xfrm>
          <a:prstGeom prst="rect">
            <a:avLst/>
          </a:prstGeom>
          <a:effectLst>
            <a:glow rad="228600">
              <a:schemeClr val="accent1">
                <a:satMod val="175000"/>
                <a:alpha val="40000"/>
              </a:schemeClr>
            </a:glo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87365">
            <a:off x="9771395" y="3992579"/>
            <a:ext cx="1716687" cy="3053722"/>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8880" y="4235773"/>
            <a:ext cx="4563173" cy="2567334"/>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967765">
            <a:off x="3997369" y="4409815"/>
            <a:ext cx="1364970" cy="2494483"/>
          </a:xfrm>
          <a:prstGeom prst="rect">
            <a:avLst/>
          </a:prstGeom>
        </p:spPr>
      </p:pic>
      <p:pic>
        <p:nvPicPr>
          <p:cNvPr id="17" name="Picture 16"/>
          <p:cNvPicPr>
            <a:picLocks noChangeAspect="1"/>
          </p:cNvPicPr>
          <p:nvPr/>
        </p:nvPicPr>
        <p:blipFill rotWithShape="1">
          <a:blip r:embed="rId10">
            <a:extLst>
              <a:ext uri="{BEBA8EAE-BF5A-486C-A8C5-ECC9F3942E4B}">
                <a14:imgProps xmlns:a14="http://schemas.microsoft.com/office/drawing/2010/main">
                  <a14:imgLayer r:embed="rId11">
                    <a14:imgEffect>
                      <a14:saturation sat="33000"/>
                    </a14:imgEffect>
                  </a14:imgLayer>
                </a14:imgProps>
              </a:ext>
              <a:ext uri="{28A0092B-C50C-407E-A947-70E740481C1C}">
                <a14:useLocalDpi xmlns:a14="http://schemas.microsoft.com/office/drawing/2010/main" val="0"/>
              </a:ext>
            </a:extLst>
          </a:blip>
          <a:srcRect l="40918" t="42590" r="38970" b="34809"/>
          <a:stretch/>
        </p:blipFill>
        <p:spPr>
          <a:xfrm>
            <a:off x="437043" y="4504698"/>
            <a:ext cx="2734323" cy="2048510"/>
          </a:xfrm>
          <a:prstGeom prst="rect">
            <a:avLst/>
          </a:prstGeom>
        </p:spPr>
      </p:pic>
    </p:spTree>
    <p:extLst>
      <p:ext uri="{BB962C8B-B14F-4D97-AF65-F5344CB8AC3E}">
        <p14:creationId xmlns:p14="http://schemas.microsoft.com/office/powerpoint/2010/main" val="1132913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747E-6 4.92964E-6 L -0.00064 -0.37245 " pathEditMode="relative" rAng="0" ptsTypes="AA">
                                      <p:cBhvr>
                                        <p:cTn id="6" dur="2000" fill="hold"/>
                                        <p:tgtEl>
                                          <p:spTgt spid="11"/>
                                        </p:tgtEl>
                                        <p:attrNameLst>
                                          <p:attrName>ppt_x</p:attrName>
                                          <p:attrName>ppt_y</p:attrName>
                                        </p:attrNameLst>
                                      </p:cBhvr>
                                      <p:rCtr x="-38" y="-18634"/>
                                    </p:animMotion>
                                  </p:childTnLst>
                                </p:cTn>
                              </p:par>
                              <p:par>
                                <p:cTn id="7" presetID="64" presetClass="path" presetSubtype="0" accel="50000" decel="50000" fill="hold" nodeType="withEffect">
                                  <p:stCondLst>
                                    <p:cond delay="0"/>
                                  </p:stCondLst>
                                  <p:childTnLst>
                                    <p:animMotion origin="layout" path="M -4.54174E-6 3.24557E-6 L -4.54174E-6 -0.36905 " pathEditMode="relative" rAng="0" ptsTypes="AA">
                                      <p:cBhvr>
                                        <p:cTn id="8" dur="2000" fill="hold"/>
                                        <p:tgtEl>
                                          <p:spTgt spid="10"/>
                                        </p:tgtEl>
                                        <p:attrNameLst>
                                          <p:attrName>ppt_x</p:attrName>
                                          <p:attrName>ppt_y</p:attrName>
                                        </p:attrNameLst>
                                      </p:cBhvr>
                                      <p:rCtr x="0" y="-18452"/>
                                    </p:animMotion>
                                  </p:childTnLst>
                                </p:cTn>
                              </p:par>
                              <p:par>
                                <p:cTn id="9" presetID="10" presetClass="exit" presetSubtype="0" fill="hold" grpId="0" nodeType="with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750"/>
                                        <p:tgtEl>
                                          <p:spTgt spid="1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bg2">
                    <a:lumMod val="25000"/>
                  </a:schemeClr>
                </a:solidFill>
              </a:rPr>
              <a:t>Software Developer at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err="1"/>
              <a:t>Conceptos</a:t>
            </a:r>
            <a:r>
              <a:rPr lang="en-US" sz="4400" dirty="0"/>
              <a:t> </a:t>
            </a:r>
            <a:r>
              <a:rPr lang="en-US" sz="4400" dirty="0" err="1"/>
              <a:t>básicos</a:t>
            </a:r>
            <a:r>
              <a:rPr lang="en-US" sz="4400" dirty="0"/>
              <a:t> de </a:t>
            </a:r>
            <a:r>
              <a:rPr lang="en-US" sz="4400" dirty="0" err="1"/>
              <a:t>interacciones</a:t>
            </a:r>
            <a:r>
              <a:rPr lang="en-US" sz="4400" dirty="0"/>
              <a:t> con el Gamepad y Remote</a:t>
            </a:r>
          </a:p>
        </p:txBody>
      </p:sp>
      <p:grpSp>
        <p:nvGrpSpPr>
          <p:cNvPr id="20" name="Group 19"/>
          <p:cNvGrpSpPr/>
          <p:nvPr/>
        </p:nvGrpSpPr>
        <p:grpSpPr>
          <a:xfrm>
            <a:off x="1157510" y="1546528"/>
            <a:ext cx="4359737" cy="2883116"/>
            <a:chOff x="1313883" y="1942797"/>
            <a:chExt cx="4447159" cy="2940928"/>
          </a:xfrm>
        </p:grpSpPr>
        <p:sp>
          <p:nvSpPr>
            <p:cNvPr id="13" name="Rectangle 12"/>
            <p:cNvSpPr/>
            <p:nvPr/>
          </p:nvSpPr>
          <p:spPr bwMode="auto">
            <a:xfrm>
              <a:off x="1313884" y="1942798"/>
              <a:ext cx="1371585" cy="1371585"/>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2848664" y="1949301"/>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p:cNvSpPr/>
            <p:nvPr/>
          </p:nvSpPr>
          <p:spPr bwMode="auto">
            <a:xfrm>
              <a:off x="2848664" y="3503765"/>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1313883" y="3497261"/>
              <a:ext cx="1371586" cy="137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4389457" y="3512140"/>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4376677" y="1942797"/>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 name="Rectangle 34"/>
          <p:cNvSpPr/>
          <p:nvPr/>
        </p:nvSpPr>
        <p:spPr bwMode="auto">
          <a:xfrm>
            <a:off x="1164144" y="1546529"/>
            <a:ext cx="1344623" cy="1344623"/>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2655486" y="1552905"/>
            <a:ext cx="1344623" cy="1344623"/>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2662120" y="3076811"/>
            <a:ext cx="1344623" cy="1344623"/>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extBox 37"/>
          <p:cNvSpPr txBox="1"/>
          <p:nvPr/>
        </p:nvSpPr>
        <p:spPr>
          <a:xfrm>
            <a:off x="1164144" y="4691275"/>
            <a:ext cx="4304366"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XY Focus</a:t>
            </a:r>
          </a:p>
        </p:txBody>
      </p:sp>
      <p:grpSp>
        <p:nvGrpSpPr>
          <p:cNvPr id="41" name="Group 40"/>
          <p:cNvGrpSpPr/>
          <p:nvPr/>
        </p:nvGrpSpPr>
        <p:grpSpPr>
          <a:xfrm>
            <a:off x="6674755" y="1546529"/>
            <a:ext cx="4359737" cy="3760268"/>
            <a:chOff x="6808597" y="2026798"/>
            <a:chExt cx="4447159" cy="3835669"/>
          </a:xfrm>
        </p:grpSpPr>
        <p:grpSp>
          <p:nvGrpSpPr>
            <p:cNvPr id="21" name="Group 20"/>
            <p:cNvGrpSpPr/>
            <p:nvPr/>
          </p:nvGrpSpPr>
          <p:grpSpPr>
            <a:xfrm>
              <a:off x="6808597" y="2026798"/>
              <a:ext cx="4447159" cy="2940928"/>
              <a:chOff x="1313883" y="1942797"/>
              <a:chExt cx="4447159" cy="2940928"/>
            </a:xfrm>
          </p:grpSpPr>
          <p:sp>
            <p:nvSpPr>
              <p:cNvPr id="22" name="Rectangle 21"/>
              <p:cNvSpPr/>
              <p:nvPr/>
            </p:nvSpPr>
            <p:spPr bwMode="auto">
              <a:xfrm>
                <a:off x="1313884" y="1942798"/>
                <a:ext cx="1371585" cy="1371585"/>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2848664" y="1949301"/>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bwMode="auto">
              <a:xfrm>
                <a:off x="2848664" y="3503765"/>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1313883" y="3497261"/>
                <a:ext cx="1371586" cy="137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4389457" y="3512140"/>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4376677" y="1942797"/>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TextBox 38"/>
            <p:cNvSpPr txBox="1"/>
            <p:nvPr/>
          </p:nvSpPr>
          <p:spPr>
            <a:xfrm>
              <a:off x="6865079" y="5234603"/>
              <a:ext cx="4390677" cy="6278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Requires Pointer</a:t>
              </a:r>
            </a:p>
          </p:txBody>
        </p:sp>
      </p:gr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849" y="1498954"/>
            <a:ext cx="1307286" cy="1335299"/>
          </a:xfrm>
          <a:prstGeom prst="rect">
            <a:avLst/>
          </a:prstGeom>
        </p:spPr>
      </p:pic>
      <p:sp>
        <p:nvSpPr>
          <p:cNvPr id="42" name="L-Shape 41"/>
          <p:cNvSpPr/>
          <p:nvPr/>
        </p:nvSpPr>
        <p:spPr bwMode="auto">
          <a:xfrm rot="2178911" flipH="1">
            <a:off x="1461761" y="5619110"/>
            <a:ext cx="416876" cy="833752"/>
          </a:xfrm>
          <a:prstGeom prst="corner">
            <a:avLst/>
          </a:prstGeom>
          <a:solidFill>
            <a:srgbClr val="1BD5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2085037" y="5670038"/>
            <a:ext cx="3432209"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i="1" dirty="0">
                <a:gradFill>
                  <a:gsLst>
                    <a:gs pos="2917">
                      <a:srgbClr val="FFFFFF"/>
                    </a:gs>
                    <a:gs pos="30000">
                      <a:srgbClr val="FFFFFF"/>
                    </a:gs>
                  </a:gsLst>
                  <a:lin ang="5400000" scaled="0"/>
                </a:gradFill>
                <a:latin typeface="Segoe UI"/>
              </a:rPr>
              <a:t>Recommended for most UI surfaces</a:t>
            </a:r>
          </a:p>
        </p:txBody>
      </p:sp>
      <p:sp>
        <p:nvSpPr>
          <p:cNvPr id="44" name="TextBox 43"/>
          <p:cNvSpPr txBox="1"/>
          <p:nvPr/>
        </p:nvSpPr>
        <p:spPr>
          <a:xfrm>
            <a:off x="6633850" y="5614246"/>
            <a:ext cx="4388114"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i="1" dirty="0">
                <a:gradFill>
                  <a:gsLst>
                    <a:gs pos="2917">
                      <a:srgbClr val="FFFFFF"/>
                    </a:gs>
                    <a:gs pos="30000">
                      <a:srgbClr val="FFFFFF"/>
                    </a:gs>
                  </a:gsLst>
                  <a:lin ang="5400000" scaled="0"/>
                </a:gradFill>
                <a:latin typeface="Segoe UI"/>
              </a:rPr>
              <a:t>Use for drawing canvases, web content, etc.</a:t>
            </a:r>
          </a:p>
        </p:txBody>
      </p:sp>
    </p:spTree>
    <p:extLst>
      <p:ext uri="{BB962C8B-B14F-4D97-AF65-F5344CB8AC3E}">
        <p14:creationId xmlns:p14="http://schemas.microsoft.com/office/powerpoint/2010/main" val="32509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0" presetClass="path" presetSubtype="0" accel="50000" decel="50000" fill="hold" nodeType="clickEffect">
                                  <p:stCondLst>
                                    <p:cond delay="0"/>
                                  </p:stCondLst>
                                  <p:childTnLst>
                                    <p:animMotion origin="layout" path="M 1.08757E-6 -2.81888E-6 L 0.06497 -2.81888E-6 C 0.0942 -2.81888E-6 0.1302 0.069 0.1302 0.12506 L 0.1302 0.25012 " pathEditMode="relative" rAng="0" ptsTypes="AAAA">
                                      <p:cBhvr>
                                        <p:cTn id="18" dur="3000" fill="hold"/>
                                        <p:tgtEl>
                                          <p:spTgt spid="40"/>
                                        </p:tgtEl>
                                        <p:attrNameLst>
                                          <p:attrName>ppt_x</p:attrName>
                                          <p:attrName>ppt_y</p:attrName>
                                        </p:attrNameLst>
                                      </p:cBhvr>
                                      <p:rCtr x="6510" y="12506"/>
                                    </p:animMotion>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ppt_w</p:attrName>
                                        </p:attrNameLst>
                                      </p:cBhvr>
                                      <p:tavLst>
                                        <p:tav tm="0">
                                          <p:val>
                                            <p:fltVal val="0"/>
                                          </p:val>
                                        </p:tav>
                                        <p:tav tm="100000">
                                          <p:val>
                                            <p:strVal val="#ppt_w"/>
                                          </p:val>
                                        </p:tav>
                                      </p:tavLst>
                                    </p:anim>
                                    <p:anim calcmode="lin" valueType="num">
                                      <p:cBhvr>
                                        <p:cTn id="24" dur="500" fill="hold"/>
                                        <p:tgtEl>
                                          <p:spTgt spid="42"/>
                                        </p:tgtEl>
                                        <p:attrNameLst>
                                          <p:attrName>ppt_h</p:attrName>
                                        </p:attrNameLst>
                                      </p:cBhvr>
                                      <p:tavLst>
                                        <p:tav tm="0">
                                          <p:val>
                                            <p:fltVal val="0"/>
                                          </p:val>
                                        </p:tav>
                                        <p:tav tm="100000">
                                          <p:val>
                                            <p:strVal val="#ppt_h"/>
                                          </p:val>
                                        </p:tav>
                                      </p:tavLst>
                                    </p:anim>
                                    <p:animEffect transition="in" filter="fade">
                                      <p:cBhvr>
                                        <p:cTn id="25" dur="500"/>
                                        <p:tgtEl>
                                          <p:spTgt spid="42"/>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6" grpId="1" animBg="1"/>
      <p:bldP spid="37" grpId="0" animBg="1"/>
      <p:bldP spid="42" grpId="0" animBg="1"/>
      <p:bldP spid="4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239" y="1481206"/>
            <a:ext cx="11653523" cy="5489708"/>
          </a:xfrm>
        </p:spPr>
        <p:txBody>
          <a:bodyPr/>
          <a:lstStyle/>
          <a:p>
            <a:r>
              <a:rPr lang="en-US" sz="3137" dirty="0" err="1">
                <a:latin typeface="Consolas" panose="020B0609020204030204" pitchFamily="49" charset="0"/>
              </a:rPr>
              <a:t>Application.RequiresPointer</a:t>
            </a:r>
            <a:r>
              <a:rPr lang="en-US" sz="3137" dirty="0">
                <a:latin typeface="Consolas" panose="020B0609020204030204" pitchFamily="49" charset="0"/>
              </a:rPr>
              <a:t>=</a:t>
            </a:r>
            <a:endParaRPr lang="en-US" sz="3137" dirty="0"/>
          </a:p>
          <a:p>
            <a:pPr marL="896386" lvl="4" indent="0">
              <a:buNone/>
            </a:pPr>
            <a:r>
              <a:rPr lang="en-US" sz="3137" dirty="0">
                <a:latin typeface="Consolas" panose="020B0609020204030204" pitchFamily="49" charset="0"/>
              </a:rPr>
              <a:t>"Auto"</a:t>
            </a:r>
            <a:r>
              <a:rPr lang="en-US" sz="3137" dirty="0">
                <a:latin typeface="+mj-lt"/>
              </a:rPr>
              <a:t> : XY Focus </a:t>
            </a:r>
            <a:r>
              <a:rPr lang="en-US" sz="3137" dirty="0" smtClean="0">
                <a:latin typeface="+mj-lt"/>
              </a:rPr>
              <a:t>o </a:t>
            </a:r>
            <a:r>
              <a:rPr lang="en-US" sz="3137" dirty="0" err="1" smtClean="0">
                <a:latin typeface="+mj-lt"/>
              </a:rPr>
              <a:t>puntero</a:t>
            </a:r>
            <a:r>
              <a:rPr lang="en-US" sz="3137" dirty="0" smtClean="0">
                <a:latin typeface="+mj-lt"/>
              </a:rPr>
              <a:t> </a:t>
            </a:r>
            <a:r>
              <a:rPr lang="en-US" sz="3137" dirty="0" err="1" smtClean="0">
                <a:latin typeface="+mj-lt"/>
              </a:rPr>
              <a:t>dependiendo</a:t>
            </a:r>
            <a:r>
              <a:rPr lang="en-US" sz="3137" dirty="0" smtClean="0">
                <a:latin typeface="+mj-lt"/>
              </a:rPr>
              <a:t> del </a:t>
            </a:r>
            <a:r>
              <a:rPr lang="en-US" sz="3137" dirty="0" err="1" smtClean="0">
                <a:latin typeface="+mj-lt"/>
              </a:rPr>
              <a:t>dispositivo</a:t>
            </a:r>
            <a:r>
              <a:rPr lang="en-US" sz="3137" dirty="0" smtClean="0">
                <a:latin typeface="+mj-lt"/>
              </a:rPr>
              <a:t>  </a:t>
            </a:r>
            <a:r>
              <a:rPr lang="en-US" sz="3137" i="1" dirty="0" smtClean="0">
                <a:latin typeface="+mj-lt"/>
              </a:rPr>
              <a:t>(</a:t>
            </a:r>
            <a:r>
              <a:rPr lang="en-US" sz="3137" i="1" dirty="0" err="1" smtClean="0">
                <a:latin typeface="+mj-lt"/>
              </a:rPr>
              <a:t>por</a:t>
            </a:r>
            <a:r>
              <a:rPr lang="en-US" sz="3137" i="1" dirty="0" smtClean="0">
                <a:latin typeface="+mj-lt"/>
              </a:rPr>
              <a:t> </a:t>
            </a:r>
            <a:r>
              <a:rPr lang="en-US" sz="3137" i="1" dirty="0" err="1" smtClean="0">
                <a:latin typeface="+mj-lt"/>
              </a:rPr>
              <a:t>defecto</a:t>
            </a:r>
            <a:r>
              <a:rPr lang="en-US" sz="3137" i="1" dirty="0" smtClean="0">
                <a:latin typeface="+mj-lt"/>
              </a:rPr>
              <a:t>)</a:t>
            </a:r>
            <a:endParaRPr lang="en-US" sz="3137" i="1" dirty="0">
              <a:latin typeface="+mj-lt"/>
            </a:endParaRPr>
          </a:p>
          <a:p>
            <a:pPr marL="896386" lvl="4" indent="0">
              <a:buNone/>
            </a:pPr>
            <a:r>
              <a:rPr lang="en-US" sz="3137" dirty="0">
                <a:latin typeface="Consolas" panose="020B0609020204030204" pitchFamily="49" charset="0"/>
              </a:rPr>
              <a:t>"</a:t>
            </a:r>
            <a:r>
              <a:rPr lang="en-US" sz="3137" dirty="0" err="1">
                <a:latin typeface="Consolas" panose="020B0609020204030204" pitchFamily="49" charset="0"/>
              </a:rPr>
              <a:t>WhenRequested</a:t>
            </a:r>
            <a:r>
              <a:rPr lang="en-US" sz="3137" dirty="0">
                <a:latin typeface="Consolas" panose="020B0609020204030204" pitchFamily="49" charset="0"/>
              </a:rPr>
              <a:t>"</a:t>
            </a:r>
            <a:r>
              <a:rPr lang="en-US" sz="3137" dirty="0">
                <a:latin typeface="+mj-lt"/>
              </a:rPr>
              <a:t> : XY Focus, </a:t>
            </a:r>
            <a:r>
              <a:rPr lang="en-US" sz="3137" dirty="0" smtClean="0">
                <a:latin typeface="+mj-lt"/>
              </a:rPr>
              <a:t>except </a:t>
            </a:r>
            <a:r>
              <a:rPr lang="en-US" sz="3137" dirty="0" err="1" smtClean="0">
                <a:latin typeface="+mj-lt"/>
              </a:rPr>
              <a:t>en</a:t>
            </a:r>
            <a:r>
              <a:rPr lang="en-US" sz="3137" dirty="0" smtClean="0">
                <a:latin typeface="+mj-lt"/>
              </a:rPr>
              <a:t> </a:t>
            </a:r>
            <a:r>
              <a:rPr lang="en-US" sz="3137" dirty="0" err="1" smtClean="0">
                <a:latin typeface="+mj-lt"/>
              </a:rPr>
              <a:t>controles</a:t>
            </a:r>
            <a:r>
              <a:rPr lang="en-US" sz="3137" dirty="0" smtClean="0">
                <a:latin typeface="+mj-lt"/>
              </a:rPr>
              <a:t> </a:t>
            </a:r>
            <a:r>
              <a:rPr lang="en-US" sz="3137" dirty="0" err="1" smtClean="0">
                <a:latin typeface="+mj-lt"/>
              </a:rPr>
              <a:t>donde</a:t>
            </a:r>
            <a:r>
              <a:rPr lang="en-US" sz="3137" dirty="0" smtClean="0">
                <a:latin typeface="+mj-lt"/>
              </a:rPr>
              <a:t> se </a:t>
            </a:r>
            <a:r>
              <a:rPr lang="en-US" sz="3137" dirty="0" err="1" smtClean="0">
                <a:latin typeface="+mj-lt"/>
              </a:rPr>
              <a:t>especifique</a:t>
            </a:r>
            <a:endParaRPr lang="en-US" sz="3137" dirty="0">
              <a:latin typeface="+mj-lt"/>
            </a:endParaRPr>
          </a:p>
          <a:p>
            <a:r>
              <a:rPr lang="en-US" sz="3137" dirty="0" smtClean="0"/>
              <a:t>Para </a:t>
            </a:r>
            <a:r>
              <a:rPr lang="en-US" sz="3137" dirty="0" err="1" smtClean="0"/>
              <a:t>controles</a:t>
            </a:r>
            <a:r>
              <a:rPr lang="en-US" sz="3137" dirty="0" smtClean="0"/>
              <a:t> o </a:t>
            </a:r>
            <a:r>
              <a:rPr lang="en-US" sz="3137" dirty="0" err="1" smtClean="0"/>
              <a:t>páginas</a:t>
            </a:r>
            <a:r>
              <a:rPr lang="en-US" sz="3137" dirty="0" smtClean="0"/>
              <a:t> </a:t>
            </a:r>
            <a:r>
              <a:rPr lang="en-US" sz="3137" dirty="0" err="1" smtClean="0"/>
              <a:t>específicas</a:t>
            </a:r>
            <a:r>
              <a:rPr lang="en-US" sz="3137" dirty="0" smtClean="0"/>
              <a:t> </a:t>
            </a:r>
            <a:r>
              <a:rPr lang="en-US" sz="3137" dirty="0" err="1" smtClean="0"/>
              <a:t>donde</a:t>
            </a:r>
            <a:r>
              <a:rPr lang="en-US" sz="3137" dirty="0" smtClean="0"/>
              <a:t> el punter </a:t>
            </a:r>
            <a:r>
              <a:rPr lang="en-US" sz="3137" dirty="0" err="1" smtClean="0"/>
              <a:t>tenga</a:t>
            </a:r>
            <a:r>
              <a:rPr lang="en-US" sz="3137" dirty="0" smtClean="0"/>
              <a:t> </a:t>
            </a:r>
            <a:r>
              <a:rPr lang="en-US" sz="3137" dirty="0" err="1" smtClean="0"/>
              <a:t>sentido</a:t>
            </a:r>
            <a:r>
              <a:rPr lang="en-US" sz="3137" dirty="0" smtClean="0"/>
              <a:t>:</a:t>
            </a:r>
            <a:endParaRPr lang="en-US" sz="3137" dirty="0"/>
          </a:p>
          <a:p>
            <a:pPr marL="896386" lvl="4" indent="0">
              <a:buNone/>
            </a:pPr>
            <a:r>
              <a:rPr lang="en-US" sz="3137" dirty="0" err="1">
                <a:latin typeface="Consolas" panose="020B0609020204030204" pitchFamily="49" charset="0"/>
              </a:rPr>
              <a:t>Control.RequiresPointer</a:t>
            </a:r>
            <a:r>
              <a:rPr lang="en-US" sz="3137" dirty="0">
                <a:latin typeface="Consolas" panose="020B0609020204030204" pitchFamily="49" charset="0"/>
              </a:rPr>
              <a:t>="</a:t>
            </a:r>
            <a:r>
              <a:rPr lang="en-US" sz="3137" dirty="0" err="1">
                <a:latin typeface="Consolas" panose="020B0609020204030204" pitchFamily="49" charset="0"/>
              </a:rPr>
              <a:t>WhenFocused</a:t>
            </a:r>
            <a:r>
              <a:rPr lang="en-US" sz="3137" dirty="0">
                <a:latin typeface="Consolas" panose="020B0609020204030204" pitchFamily="49" charset="0"/>
              </a:rPr>
              <a:t>"&gt;</a:t>
            </a:r>
          </a:p>
          <a:p>
            <a:r>
              <a:rPr lang="en-US" sz="3137" dirty="0"/>
              <a:t>   </a:t>
            </a:r>
            <a:r>
              <a:rPr lang="en-US" sz="3137" dirty="0" smtClean="0"/>
              <a:t>o</a:t>
            </a:r>
            <a:endParaRPr lang="en-US" sz="3137" dirty="0"/>
          </a:p>
          <a:p>
            <a:pPr marL="896386" lvl="4" indent="0">
              <a:buNone/>
            </a:pPr>
            <a:r>
              <a:rPr lang="en-US" sz="3137" dirty="0" err="1">
                <a:latin typeface="Consolas" panose="020B0609020204030204" pitchFamily="49" charset="0"/>
              </a:rPr>
              <a:t>Control.RequiresPointer</a:t>
            </a:r>
            <a:r>
              <a:rPr lang="en-US" sz="3137" dirty="0">
                <a:latin typeface="Consolas" panose="020B0609020204030204" pitchFamily="49" charset="0"/>
              </a:rPr>
              <a:t>="</a:t>
            </a:r>
            <a:r>
              <a:rPr lang="en-US" sz="3137" dirty="0" err="1">
                <a:latin typeface="Consolas" panose="020B0609020204030204" pitchFamily="49" charset="0"/>
              </a:rPr>
              <a:t>WhenEngaged</a:t>
            </a:r>
            <a:r>
              <a:rPr lang="en-US" sz="3137" dirty="0">
                <a:latin typeface="Consolas" panose="020B0609020204030204" pitchFamily="49" charset="0"/>
              </a:rPr>
              <a:t>"&gt;</a:t>
            </a:r>
          </a:p>
        </p:txBody>
      </p:sp>
      <p:sp>
        <p:nvSpPr>
          <p:cNvPr id="2" name="Title 1"/>
          <p:cNvSpPr>
            <a:spLocks noGrp="1"/>
          </p:cNvSpPr>
          <p:nvPr>
            <p:ph type="title"/>
          </p:nvPr>
        </p:nvSpPr>
        <p:spPr/>
        <p:txBody>
          <a:bodyPr/>
          <a:lstStyle/>
          <a:p>
            <a:pPr lvl="0"/>
            <a:r>
              <a:rPr lang="en-US" dirty="0" err="1" smtClean="0"/>
              <a:t>Configurando</a:t>
            </a:r>
            <a:r>
              <a:rPr lang="en-US" dirty="0" smtClean="0"/>
              <a:t> </a:t>
            </a:r>
            <a:r>
              <a:rPr lang="en-US" dirty="0"/>
              <a:t>XY Focus vs. </a:t>
            </a:r>
            <a:r>
              <a:rPr lang="en-US" dirty="0" err="1" smtClean="0"/>
              <a:t>puntero</a:t>
            </a:r>
            <a:endParaRPr lang="en-US" dirty="0"/>
          </a:p>
        </p:txBody>
      </p:sp>
      <p:sp>
        <p:nvSpPr>
          <p:cNvPr id="6" name="L-Shape 5"/>
          <p:cNvSpPr/>
          <p:nvPr/>
        </p:nvSpPr>
        <p:spPr bwMode="auto">
          <a:xfrm rot="2178911" flipH="1">
            <a:off x="654985" y="2216492"/>
            <a:ext cx="416876" cy="833752"/>
          </a:xfrm>
          <a:prstGeom prst="corner">
            <a:avLst/>
          </a:prstGeom>
          <a:solidFill>
            <a:srgbClr val="1BD5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78225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solidFill>
                  <a:schemeClr val="bg1"/>
                </a:solidFill>
              </a:rPr>
              <a:t>Botones</a:t>
            </a:r>
            <a:r>
              <a:rPr lang="en-US" dirty="0" smtClean="0">
                <a:solidFill>
                  <a:schemeClr val="bg1"/>
                </a:solidFill>
              </a:rPr>
              <a:t> del Gamepad y el Remote</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5" y="983991"/>
            <a:ext cx="10129490" cy="5697838"/>
          </a:xfrm>
          <a:prstGeom prst="rect">
            <a:avLst/>
          </a:prstGeom>
          <a:solidFill>
            <a:schemeClr val="accent1"/>
          </a:solidFill>
        </p:spPr>
      </p:pic>
    </p:spTree>
    <p:extLst>
      <p:ext uri="{BB962C8B-B14F-4D97-AF65-F5344CB8AC3E}">
        <p14:creationId xmlns:p14="http://schemas.microsoft.com/office/powerpoint/2010/main" val="1881403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5" y="598948"/>
            <a:ext cx="10129490" cy="5697838"/>
          </a:xfrm>
          <a:prstGeom prst="rect">
            <a:avLst/>
          </a:prstGeom>
          <a:solidFill>
            <a:schemeClr val="accent1"/>
          </a:solidFill>
        </p:spPr>
      </p:pic>
      <p:sp>
        <p:nvSpPr>
          <p:cNvPr id="4" name="Title 3"/>
          <p:cNvSpPr>
            <a:spLocks noGrp="1"/>
          </p:cNvSpPr>
          <p:nvPr>
            <p:ph type="title"/>
          </p:nvPr>
        </p:nvSpPr>
        <p:spPr/>
        <p:txBody>
          <a:bodyPr/>
          <a:lstStyle/>
          <a:p>
            <a:r>
              <a:rPr lang="en-US" dirty="0" smtClean="0">
                <a:solidFill>
                  <a:schemeClr val="bg1"/>
                </a:solidFill>
              </a:rPr>
              <a:t>Los </a:t>
            </a:r>
            <a:r>
              <a:rPr lang="en-US" dirty="0" err="1" smtClean="0">
                <a:solidFill>
                  <a:schemeClr val="bg1"/>
                </a:solidFill>
              </a:rPr>
              <a:t>más</a:t>
            </a:r>
            <a:r>
              <a:rPr lang="en-US" dirty="0" smtClean="0">
                <a:solidFill>
                  <a:schemeClr val="bg1"/>
                </a:solidFill>
              </a:rPr>
              <a:t> </a:t>
            </a:r>
            <a:r>
              <a:rPr lang="en-US" dirty="0" err="1" smtClean="0">
                <a:solidFill>
                  <a:schemeClr val="bg1"/>
                </a:solidFill>
              </a:rPr>
              <a:t>usados</a:t>
            </a:r>
            <a:r>
              <a:rPr lang="en-US" dirty="0" err="1" smtClean="0"/>
              <a:t>Inputs</a:t>
            </a:r>
            <a:endParaRPr lang="en-US" dirty="0"/>
          </a:p>
        </p:txBody>
      </p:sp>
      <p:sp>
        <p:nvSpPr>
          <p:cNvPr id="7" name="Plus 6"/>
          <p:cNvSpPr/>
          <p:nvPr/>
        </p:nvSpPr>
        <p:spPr bwMode="auto">
          <a:xfrm>
            <a:off x="3365703" y="3511687"/>
            <a:ext cx="632118" cy="629967"/>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p:cNvSpPr/>
          <p:nvPr/>
        </p:nvSpPr>
        <p:spPr bwMode="auto">
          <a:xfrm>
            <a:off x="8418329" y="2660267"/>
            <a:ext cx="870197" cy="885821"/>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3132956" y="3126401"/>
            <a:ext cx="382019" cy="37238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6" name="Table 35"/>
          <p:cNvGraphicFramePr>
            <a:graphicFrameLocks noGrp="1"/>
          </p:cNvGraphicFramePr>
          <p:nvPr>
            <p:extLst>
              <p:ext uri="{D42A27DB-BD31-4B8C-83A1-F6EECF244321}">
                <p14:modId xmlns:p14="http://schemas.microsoft.com/office/powerpoint/2010/main" val="1536089982"/>
              </p:ext>
            </p:extLst>
          </p:nvPr>
        </p:nvGraphicFramePr>
        <p:xfrm>
          <a:off x="1031255" y="5228219"/>
          <a:ext cx="3825500" cy="1285824"/>
        </p:xfrm>
        <a:graphic>
          <a:graphicData uri="http://schemas.openxmlformats.org/drawingml/2006/table">
            <a:tbl>
              <a:tblPr firstCol="1" bandRow="1">
                <a:tableStyleId>{5940675A-B579-460E-94D1-54222C63F5DA}</a:tableStyleId>
              </a:tblPr>
              <a:tblGrid>
                <a:gridCol w="1912750">
                  <a:extLst>
                    <a:ext uri="{9D8B030D-6E8A-4147-A177-3AD203B41FA5}">
                      <a16:colId xmlns:a16="http://schemas.microsoft.com/office/drawing/2014/main" val="3107789851"/>
                    </a:ext>
                  </a:extLst>
                </a:gridCol>
                <a:gridCol w="1912750">
                  <a:extLst>
                    <a:ext uri="{9D8B030D-6E8A-4147-A177-3AD203B41FA5}">
                      <a16:colId xmlns:a16="http://schemas.microsoft.com/office/drawing/2014/main" val="3195419112"/>
                    </a:ext>
                  </a:extLst>
                </a:gridCol>
              </a:tblGrid>
              <a:tr h="368593">
                <a:tc>
                  <a:txBody>
                    <a:bodyPr/>
                    <a:lstStyle/>
                    <a:p>
                      <a:r>
                        <a:rPr lang="en-US" sz="1800" b="1" dirty="0" err="1" smtClean="0">
                          <a:solidFill>
                            <a:schemeClr val="tx1"/>
                          </a:solidFill>
                        </a:rPr>
                        <a:t>Botón</a:t>
                      </a:r>
                      <a:endParaRPr lang="en-US" sz="1800" b="1" dirty="0">
                        <a:solidFill>
                          <a:schemeClr val="tx1"/>
                        </a:solidFill>
                      </a:endParaRPr>
                    </a:p>
                  </a:txBody>
                  <a:tcPr marL="89642" marR="89642" marT="44821" marB="44821">
                    <a:solidFill>
                      <a:schemeClr val="bg1"/>
                    </a:solidFill>
                  </a:tcPr>
                </a:tc>
                <a:tc>
                  <a:txBody>
                    <a:bodyPr/>
                    <a:lstStyle/>
                    <a:p>
                      <a:r>
                        <a:rPr lang="en-US" sz="1800" baseline="0" dirty="0" smtClean="0">
                          <a:solidFill>
                            <a:schemeClr val="tx1"/>
                          </a:solidFill>
                        </a:rPr>
                        <a:t>Stick/D-pad </a:t>
                      </a:r>
                      <a:r>
                        <a:rPr lang="en-US" sz="1800" baseline="0" dirty="0" err="1" smtClean="0">
                          <a:solidFill>
                            <a:schemeClr val="tx1"/>
                          </a:solidFill>
                        </a:rPr>
                        <a:t>izquierdo</a:t>
                      </a:r>
                      <a:endParaRPr lang="en-US" sz="1800" dirty="0">
                        <a:solidFill>
                          <a:schemeClr val="tx1"/>
                        </a:solidFill>
                      </a:endParaRP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solidFill>
                            <a:schemeClr val="tx1"/>
                          </a:solidFill>
                        </a:rPr>
                        <a:t>Comportamiento</a:t>
                      </a:r>
                      <a:endParaRPr lang="en-US" sz="1800" b="1" dirty="0">
                        <a:solidFill>
                          <a:schemeClr val="tx1"/>
                        </a:solidFill>
                      </a:endParaRPr>
                    </a:p>
                    <a:p>
                      <a:endParaRPr lang="en-US" sz="1800" b="1" dirty="0">
                        <a:solidFill>
                          <a:schemeClr val="tx1"/>
                        </a:solidFill>
                      </a:endParaRPr>
                    </a:p>
                  </a:txBody>
                  <a:tcPr marL="89642" marR="89642" marT="44821" marB="44821">
                    <a:solidFill>
                      <a:schemeClr val="bg1"/>
                    </a:solidFill>
                  </a:tcPr>
                </a:tc>
                <a:tc>
                  <a:txBody>
                    <a:bodyPr/>
                    <a:lstStyle/>
                    <a:p>
                      <a:r>
                        <a:rPr lang="en-US" sz="1800" dirty="0" err="1" smtClean="0">
                          <a:solidFill>
                            <a:schemeClr val="tx1"/>
                          </a:solidFill>
                        </a:rPr>
                        <a:t>Mueve</a:t>
                      </a:r>
                      <a:r>
                        <a:rPr lang="en-US" sz="1800" dirty="0" smtClean="0">
                          <a:solidFill>
                            <a:schemeClr val="tx1"/>
                          </a:solidFill>
                        </a:rPr>
                        <a:t> el </a:t>
                      </a:r>
                      <a:r>
                        <a:rPr lang="en-US" sz="1800" dirty="0" err="1" smtClean="0">
                          <a:solidFill>
                            <a:schemeClr val="tx1"/>
                          </a:solidFill>
                        </a:rPr>
                        <a:t>focoFocus</a:t>
                      </a:r>
                      <a:endParaRPr lang="en-US" sz="1800" dirty="0">
                        <a:solidFill>
                          <a:schemeClr val="tx1"/>
                        </a:solidFill>
                      </a:endParaRPr>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1240811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70832"/>
            <a:ext cx="10129490" cy="5697838"/>
          </a:xfrm>
          <a:prstGeom prst="rect">
            <a:avLst/>
          </a:prstGeom>
          <a:solidFill>
            <a:schemeClr val="accent1"/>
          </a:solidFill>
        </p:spPr>
      </p:pic>
      <p:sp>
        <p:nvSpPr>
          <p:cNvPr id="4" name="Title 3"/>
          <p:cNvSpPr>
            <a:spLocks noGrp="1"/>
          </p:cNvSpPr>
          <p:nvPr>
            <p:ph type="title"/>
          </p:nvPr>
        </p:nvSpPr>
        <p:spPr/>
        <p:txBody>
          <a:bodyPr/>
          <a:lstStyle/>
          <a:p>
            <a:r>
              <a:rPr lang="en-US" dirty="0" smtClean="0">
                <a:solidFill>
                  <a:schemeClr val="bg1"/>
                </a:solidFill>
              </a:rPr>
              <a:t>Los </a:t>
            </a:r>
            <a:r>
              <a:rPr lang="en-US" dirty="0" err="1" smtClean="0">
                <a:solidFill>
                  <a:schemeClr val="bg1"/>
                </a:solidFill>
              </a:rPr>
              <a:t>más</a:t>
            </a:r>
            <a:r>
              <a:rPr lang="en-US" dirty="0" smtClean="0">
                <a:solidFill>
                  <a:schemeClr val="bg1"/>
                </a:solidFill>
              </a:rPr>
              <a:t> </a:t>
            </a:r>
            <a:r>
              <a:rPr lang="en-US" dirty="0" err="1" smtClean="0">
                <a:solidFill>
                  <a:schemeClr val="bg1"/>
                </a:solidFill>
              </a:rPr>
              <a:t>usados</a:t>
            </a:r>
            <a:endParaRPr lang="en-US" dirty="0">
              <a:solidFill>
                <a:schemeClr val="bg1"/>
              </a:solidFill>
            </a:endParaRPr>
          </a:p>
        </p:txBody>
      </p:sp>
      <p:sp>
        <p:nvSpPr>
          <p:cNvPr id="2" name="Oval 1"/>
          <p:cNvSpPr/>
          <p:nvPr/>
        </p:nvSpPr>
        <p:spPr bwMode="auto">
          <a:xfrm>
            <a:off x="4754638" y="3440735"/>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8721490" y="2964269"/>
            <a:ext cx="277356" cy="278662"/>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3531259867"/>
              </p:ext>
            </p:extLst>
          </p:nvPr>
        </p:nvGraphicFramePr>
        <p:xfrm>
          <a:off x="1031256" y="5383157"/>
          <a:ext cx="5738250" cy="1285824"/>
        </p:xfrm>
        <a:graphic>
          <a:graphicData uri="http://schemas.openxmlformats.org/drawingml/2006/table">
            <a:tbl>
              <a:tblPr firstCol="1" bandRow="1">
                <a:tableStyleId>{5940675A-B579-460E-94D1-54222C63F5DA}</a:tableStyleId>
              </a:tblPr>
              <a:tblGrid>
                <a:gridCol w="1912750">
                  <a:extLst>
                    <a:ext uri="{9D8B030D-6E8A-4147-A177-3AD203B41FA5}">
                      <a16:colId xmlns:a16="http://schemas.microsoft.com/office/drawing/2014/main" val="3107789851"/>
                    </a:ext>
                  </a:extLst>
                </a:gridCol>
                <a:gridCol w="1912750">
                  <a:extLst>
                    <a:ext uri="{9D8B030D-6E8A-4147-A177-3AD203B41FA5}">
                      <a16:colId xmlns:a16="http://schemas.microsoft.com/office/drawing/2014/main" val="3195419112"/>
                    </a:ext>
                  </a:extLst>
                </a:gridCol>
                <a:gridCol w="1912750">
                  <a:extLst>
                    <a:ext uri="{9D8B030D-6E8A-4147-A177-3AD203B41FA5}">
                      <a16:colId xmlns:a16="http://schemas.microsoft.com/office/drawing/2014/main" val="2356303518"/>
                    </a:ext>
                  </a:extLst>
                </a:gridCol>
              </a:tblGrid>
              <a:tr h="368593">
                <a:tc>
                  <a:txBody>
                    <a:bodyPr/>
                    <a:lstStyle/>
                    <a:p>
                      <a:r>
                        <a:rPr lang="en-US" sz="1800" b="1" dirty="0" err="1" smtClean="0">
                          <a:solidFill>
                            <a:schemeClr val="tx1"/>
                          </a:solidFill>
                        </a:rPr>
                        <a:t>Botón</a:t>
                      </a:r>
                      <a:endParaRPr lang="en-US" sz="1800" b="1" dirty="0">
                        <a:solidFill>
                          <a:schemeClr val="tx1"/>
                        </a:solidFill>
                      </a:endParaRPr>
                    </a:p>
                  </a:txBody>
                  <a:tcPr marL="89642" marR="89642" marT="44821" marB="44821">
                    <a:solidFill>
                      <a:schemeClr val="bg1"/>
                    </a:solidFill>
                  </a:tcPr>
                </a:tc>
                <a:tc>
                  <a:txBody>
                    <a:bodyPr/>
                    <a:lstStyle/>
                    <a:p>
                      <a:r>
                        <a:rPr lang="en-US" sz="1800" baseline="0" dirty="0" smtClean="0">
                          <a:solidFill>
                            <a:schemeClr val="tx1"/>
                          </a:solidFill>
                        </a:rPr>
                        <a:t>Stick/D-pad </a:t>
                      </a:r>
                      <a:r>
                        <a:rPr lang="en-US" sz="1800" baseline="0" dirty="0" err="1" smtClean="0">
                          <a:solidFill>
                            <a:schemeClr val="tx1"/>
                          </a:solidFill>
                        </a:rPr>
                        <a:t>izquierdo</a:t>
                      </a:r>
                      <a:endParaRPr lang="en-US" sz="1800" dirty="0">
                        <a:solidFill>
                          <a:schemeClr val="tx1"/>
                        </a:solidFill>
                      </a:endParaRPr>
                    </a:p>
                  </a:txBody>
                  <a:tcPr marL="89642" marR="89642" marT="44821" marB="44821">
                    <a:solidFill>
                      <a:schemeClr val="bg1"/>
                    </a:solidFill>
                  </a:tcPr>
                </a:tc>
                <a:tc>
                  <a:txBody>
                    <a:bodyPr/>
                    <a:lstStyle/>
                    <a:p>
                      <a:r>
                        <a:rPr lang="en-US" sz="1800" dirty="0" smtClean="0">
                          <a:solidFill>
                            <a:schemeClr val="tx1"/>
                          </a:solidFill>
                        </a:rPr>
                        <a:t>A/Select</a:t>
                      </a:r>
                      <a:endParaRPr lang="en-US" sz="1800" dirty="0">
                        <a:solidFill>
                          <a:schemeClr val="tx1"/>
                        </a:solidFill>
                      </a:endParaRP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solidFill>
                            <a:schemeClr val="tx1"/>
                          </a:solidFill>
                        </a:rPr>
                        <a:t>Comportamiento</a:t>
                      </a:r>
                      <a:endParaRPr lang="en-US" sz="1800" b="1" dirty="0">
                        <a:solidFill>
                          <a:schemeClr val="tx1"/>
                        </a:solidFill>
                      </a:endParaRPr>
                    </a:p>
                    <a:p>
                      <a:endParaRPr lang="en-US" sz="1800" b="1" dirty="0">
                        <a:solidFill>
                          <a:schemeClr val="tx1"/>
                        </a:solidFill>
                      </a:endParaRPr>
                    </a:p>
                  </a:txBody>
                  <a:tcPr marL="89642" marR="89642" marT="44821" marB="44821">
                    <a:solidFill>
                      <a:schemeClr val="bg1"/>
                    </a:solidFill>
                  </a:tcPr>
                </a:tc>
                <a:tc>
                  <a:txBody>
                    <a:bodyPr/>
                    <a:lstStyle/>
                    <a:p>
                      <a:r>
                        <a:rPr lang="en-US" sz="1800" dirty="0" err="1" smtClean="0">
                          <a:solidFill>
                            <a:schemeClr val="tx1"/>
                          </a:solidFill>
                        </a:rPr>
                        <a:t>Mueve</a:t>
                      </a:r>
                      <a:r>
                        <a:rPr lang="en-US" sz="1800" dirty="0" smtClean="0">
                          <a:solidFill>
                            <a:schemeClr val="tx1"/>
                          </a:solidFill>
                        </a:rPr>
                        <a:t> el </a:t>
                      </a:r>
                      <a:r>
                        <a:rPr lang="en-US" sz="1800" dirty="0" err="1" smtClean="0">
                          <a:solidFill>
                            <a:schemeClr val="tx1"/>
                          </a:solidFill>
                        </a:rPr>
                        <a:t>foco</a:t>
                      </a:r>
                      <a:endParaRPr lang="en-US" sz="1800" dirty="0">
                        <a:solidFill>
                          <a:schemeClr val="tx1"/>
                        </a:solidFill>
                      </a:endParaRPr>
                    </a:p>
                  </a:txBody>
                  <a:tcPr marL="89642" marR="89642" marT="44821" marB="44821">
                    <a:solidFill>
                      <a:schemeClr val="bg1"/>
                    </a:solidFill>
                  </a:tcPr>
                </a:tc>
                <a:tc>
                  <a:txBody>
                    <a:bodyPr/>
                    <a:lstStyle/>
                    <a:p>
                      <a:r>
                        <a:rPr lang="en-US" sz="1800" dirty="0">
                          <a:solidFill>
                            <a:schemeClr val="tx1"/>
                          </a:solidFill>
                        </a:rPr>
                        <a:t>“Click”</a:t>
                      </a:r>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3939955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7"/>
            <a:ext cx="10129490" cy="5697838"/>
          </a:xfrm>
          <a:prstGeom prst="rect">
            <a:avLst/>
          </a:prstGeom>
          <a:solidFill>
            <a:schemeClr val="accent1"/>
          </a:solidFill>
          <a:ln>
            <a:noFill/>
          </a:ln>
        </p:spPr>
      </p:pic>
      <p:sp>
        <p:nvSpPr>
          <p:cNvPr id="13" name="Oval 12"/>
          <p:cNvSpPr/>
          <p:nvPr/>
        </p:nvSpPr>
        <p:spPr bwMode="auto">
          <a:xfrm>
            <a:off x="4950294" y="3239261"/>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8419114" y="3526309"/>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1669771659"/>
              </p:ext>
            </p:extLst>
          </p:nvPr>
        </p:nvGraphicFramePr>
        <p:xfrm>
          <a:off x="448578" y="5300626"/>
          <a:ext cx="7651000" cy="1285824"/>
        </p:xfrm>
        <a:graphic>
          <a:graphicData uri="http://schemas.openxmlformats.org/drawingml/2006/table">
            <a:tbl>
              <a:tblPr firstCol="1" bandRow="1">
                <a:tableStyleId>{5940675A-B579-460E-94D1-54222C63F5DA}</a:tableStyleId>
              </a:tblPr>
              <a:tblGrid>
                <a:gridCol w="1912750">
                  <a:extLst>
                    <a:ext uri="{9D8B030D-6E8A-4147-A177-3AD203B41FA5}">
                      <a16:colId xmlns:a16="http://schemas.microsoft.com/office/drawing/2014/main" val="3107789851"/>
                    </a:ext>
                  </a:extLst>
                </a:gridCol>
                <a:gridCol w="1912750">
                  <a:extLst>
                    <a:ext uri="{9D8B030D-6E8A-4147-A177-3AD203B41FA5}">
                      <a16:colId xmlns:a16="http://schemas.microsoft.com/office/drawing/2014/main" val="3195419112"/>
                    </a:ext>
                  </a:extLst>
                </a:gridCol>
                <a:gridCol w="1912750">
                  <a:extLst>
                    <a:ext uri="{9D8B030D-6E8A-4147-A177-3AD203B41FA5}">
                      <a16:colId xmlns:a16="http://schemas.microsoft.com/office/drawing/2014/main" val="2356303518"/>
                    </a:ext>
                  </a:extLst>
                </a:gridCol>
                <a:gridCol w="1912750">
                  <a:extLst>
                    <a:ext uri="{9D8B030D-6E8A-4147-A177-3AD203B41FA5}">
                      <a16:colId xmlns:a16="http://schemas.microsoft.com/office/drawing/2014/main" val="1805788967"/>
                    </a:ext>
                  </a:extLst>
                </a:gridCol>
              </a:tblGrid>
              <a:tr h="368593">
                <a:tc>
                  <a:txBody>
                    <a:bodyPr/>
                    <a:lstStyle/>
                    <a:p>
                      <a:r>
                        <a:rPr lang="en-US" sz="1800" b="1" dirty="0" err="1" smtClean="0"/>
                        <a:t>Botón</a:t>
                      </a:r>
                      <a:endParaRPr lang="en-US" sz="1800" b="1" dirty="0"/>
                    </a:p>
                  </a:txBody>
                  <a:tcPr marL="89642" marR="89642" marT="44821" marB="44821">
                    <a:solidFill>
                      <a:schemeClr val="bg1"/>
                    </a:solidFill>
                  </a:tcPr>
                </a:tc>
                <a:tc>
                  <a:txBody>
                    <a:bodyPr/>
                    <a:lstStyle/>
                    <a:p>
                      <a:r>
                        <a:rPr lang="en-US" sz="1800" baseline="0" dirty="0" smtClean="0"/>
                        <a:t>Stick/D-pad </a:t>
                      </a:r>
                      <a:r>
                        <a:rPr lang="en-US" sz="1800" baseline="0" dirty="0" err="1" smtClean="0"/>
                        <a:t>izquierdo</a:t>
                      </a:r>
                      <a:endParaRPr lang="en-US" sz="1800" dirty="0"/>
                    </a:p>
                  </a:txBody>
                  <a:tcPr marL="89642" marR="89642" marT="44821" marB="44821">
                    <a:solidFill>
                      <a:schemeClr val="bg1"/>
                    </a:solidFill>
                  </a:tcPr>
                </a:tc>
                <a:tc>
                  <a:txBody>
                    <a:bodyPr/>
                    <a:lstStyle/>
                    <a:p>
                      <a:r>
                        <a:rPr lang="en-US" sz="1800" dirty="0"/>
                        <a:t>A/Select</a:t>
                      </a:r>
                    </a:p>
                  </a:txBody>
                  <a:tcPr marL="89642" marR="89642" marT="44821" marB="44821">
                    <a:solidFill>
                      <a:schemeClr val="bg1"/>
                    </a:solidFill>
                  </a:tcPr>
                </a:tc>
                <a:tc>
                  <a:txBody>
                    <a:bodyPr/>
                    <a:lstStyle/>
                    <a:p>
                      <a:r>
                        <a:rPr lang="en-US" sz="1800" dirty="0"/>
                        <a:t>B/Back</a:t>
                      </a: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t>Comportamiento</a:t>
                      </a:r>
                      <a:endParaRPr lang="en-US" sz="1800" b="1" dirty="0"/>
                    </a:p>
                    <a:p>
                      <a:endParaRPr lang="en-US" sz="1800" b="1" dirty="0"/>
                    </a:p>
                  </a:txBody>
                  <a:tcPr marL="89642" marR="89642" marT="44821" marB="44821">
                    <a:solidFill>
                      <a:schemeClr val="bg1"/>
                    </a:solidFill>
                  </a:tcPr>
                </a:tc>
                <a:tc>
                  <a:txBody>
                    <a:bodyPr/>
                    <a:lstStyle/>
                    <a:p>
                      <a:r>
                        <a:rPr lang="en-US" sz="1800" dirty="0" err="1" smtClean="0"/>
                        <a:t>Mueve</a:t>
                      </a:r>
                      <a:r>
                        <a:rPr lang="en-US" sz="1800" baseline="0" dirty="0" smtClean="0"/>
                        <a:t> el </a:t>
                      </a:r>
                      <a:r>
                        <a:rPr lang="en-US" sz="1800" baseline="0" dirty="0" err="1" smtClean="0"/>
                        <a:t>foco</a:t>
                      </a:r>
                      <a:endParaRPr lang="en-US" sz="1800" dirty="0"/>
                    </a:p>
                  </a:txBody>
                  <a:tcPr marL="89642" marR="89642" marT="44821" marB="44821">
                    <a:solidFill>
                      <a:schemeClr val="bg1"/>
                    </a:solidFill>
                  </a:tcPr>
                </a:tc>
                <a:tc>
                  <a:txBody>
                    <a:bodyPr/>
                    <a:lstStyle/>
                    <a:p>
                      <a:r>
                        <a:rPr lang="en-US" sz="1800" dirty="0"/>
                        <a:t>“Click”</a:t>
                      </a:r>
                    </a:p>
                  </a:txBody>
                  <a:tcPr marL="89642" marR="89642" marT="44821" marB="44821">
                    <a:solidFill>
                      <a:schemeClr val="bg1"/>
                    </a:solidFill>
                  </a:tcPr>
                </a:tc>
                <a:tc>
                  <a:txBody>
                    <a:bodyPr/>
                    <a:lstStyle/>
                    <a:p>
                      <a:r>
                        <a:rPr lang="en-US" sz="1800" dirty="0" err="1" smtClean="0"/>
                        <a:t>Ir</a:t>
                      </a:r>
                      <a:r>
                        <a:rPr lang="en-US" sz="1800" baseline="0" dirty="0" smtClean="0"/>
                        <a:t> </a:t>
                      </a:r>
                      <a:r>
                        <a:rPr lang="en-US" sz="1800" baseline="0" dirty="0" err="1" smtClean="0"/>
                        <a:t>atrás</a:t>
                      </a:r>
                      <a:endParaRPr lang="en-US" sz="1800" dirty="0"/>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sp>
        <p:nvSpPr>
          <p:cNvPr id="10" name="Title 3"/>
          <p:cNvSpPr>
            <a:spLocks noGrp="1"/>
          </p:cNvSpPr>
          <p:nvPr>
            <p:ph type="title"/>
          </p:nvPr>
        </p:nvSpPr>
        <p:spPr>
          <a:xfrm>
            <a:off x="269239" y="205487"/>
            <a:ext cx="11653523" cy="982133"/>
          </a:xfrm>
        </p:spPr>
        <p:txBody>
          <a:bodyPr/>
          <a:lstStyle/>
          <a:p>
            <a:r>
              <a:rPr lang="en-US" dirty="0" smtClean="0">
                <a:solidFill>
                  <a:schemeClr val="bg1"/>
                </a:solidFill>
              </a:rPr>
              <a:t>Los </a:t>
            </a:r>
            <a:r>
              <a:rPr lang="en-US" dirty="0" err="1" smtClean="0">
                <a:solidFill>
                  <a:schemeClr val="bg1"/>
                </a:solidFill>
              </a:rPr>
              <a:t>más</a:t>
            </a:r>
            <a:r>
              <a:rPr lang="en-US" dirty="0" smtClean="0">
                <a:solidFill>
                  <a:schemeClr val="bg1"/>
                </a:solidFill>
              </a:rPr>
              <a:t> </a:t>
            </a:r>
            <a:r>
              <a:rPr lang="en-US" dirty="0" err="1" smtClean="0">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4112916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1"/>
            <a:ext cx="10129490" cy="5697838"/>
          </a:xfrm>
          <a:prstGeom prst="rect">
            <a:avLst/>
          </a:prstGeom>
          <a:solidFill>
            <a:schemeClr val="accent1"/>
          </a:solidFill>
        </p:spPr>
      </p:pic>
      <p:sp>
        <p:nvSpPr>
          <p:cNvPr id="17" name="Oval 16"/>
          <p:cNvSpPr/>
          <p:nvPr/>
        </p:nvSpPr>
        <p:spPr bwMode="auto">
          <a:xfrm>
            <a:off x="9080974" y="2481920"/>
            <a:ext cx="209183" cy="20458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313896116"/>
              </p:ext>
            </p:extLst>
          </p:nvPr>
        </p:nvGraphicFramePr>
        <p:xfrm>
          <a:off x="448578" y="5359411"/>
          <a:ext cx="9563750" cy="1285824"/>
        </p:xfrm>
        <a:graphic>
          <a:graphicData uri="http://schemas.openxmlformats.org/drawingml/2006/table">
            <a:tbl>
              <a:tblPr firstCol="1" bandRow="1">
                <a:tableStyleId>{5940675A-B579-460E-94D1-54222C63F5DA}</a:tableStyleId>
              </a:tblPr>
              <a:tblGrid>
                <a:gridCol w="1912750">
                  <a:extLst>
                    <a:ext uri="{9D8B030D-6E8A-4147-A177-3AD203B41FA5}">
                      <a16:colId xmlns:a16="http://schemas.microsoft.com/office/drawing/2014/main" val="3107789851"/>
                    </a:ext>
                  </a:extLst>
                </a:gridCol>
                <a:gridCol w="1912750">
                  <a:extLst>
                    <a:ext uri="{9D8B030D-6E8A-4147-A177-3AD203B41FA5}">
                      <a16:colId xmlns:a16="http://schemas.microsoft.com/office/drawing/2014/main" val="3195419112"/>
                    </a:ext>
                  </a:extLst>
                </a:gridCol>
                <a:gridCol w="1912750">
                  <a:extLst>
                    <a:ext uri="{9D8B030D-6E8A-4147-A177-3AD203B41FA5}">
                      <a16:colId xmlns:a16="http://schemas.microsoft.com/office/drawing/2014/main" val="2356303518"/>
                    </a:ext>
                  </a:extLst>
                </a:gridCol>
                <a:gridCol w="1912750">
                  <a:extLst>
                    <a:ext uri="{9D8B030D-6E8A-4147-A177-3AD203B41FA5}">
                      <a16:colId xmlns:a16="http://schemas.microsoft.com/office/drawing/2014/main" val="1805788967"/>
                    </a:ext>
                  </a:extLst>
                </a:gridCol>
                <a:gridCol w="1912750">
                  <a:extLst>
                    <a:ext uri="{9D8B030D-6E8A-4147-A177-3AD203B41FA5}">
                      <a16:colId xmlns:a16="http://schemas.microsoft.com/office/drawing/2014/main" val="183341940"/>
                    </a:ext>
                  </a:extLst>
                </a:gridCol>
              </a:tblGrid>
              <a:tr h="368593">
                <a:tc>
                  <a:txBody>
                    <a:bodyPr/>
                    <a:lstStyle/>
                    <a:p>
                      <a:r>
                        <a:rPr lang="en-US" sz="1800" b="1" dirty="0" err="1" smtClean="0"/>
                        <a:t>Botón</a:t>
                      </a:r>
                      <a:endParaRPr lang="en-US" sz="1800" b="1" dirty="0"/>
                    </a:p>
                  </a:txBody>
                  <a:tcPr marL="89642" marR="89642" marT="44821" marB="44821">
                    <a:solidFill>
                      <a:schemeClr val="bg1"/>
                    </a:solidFill>
                  </a:tcPr>
                </a:tc>
                <a:tc>
                  <a:txBody>
                    <a:bodyPr/>
                    <a:lstStyle/>
                    <a:p>
                      <a:r>
                        <a:rPr lang="en-US" sz="1800" baseline="0" dirty="0" smtClean="0"/>
                        <a:t>Stick/D-pad </a:t>
                      </a:r>
                      <a:r>
                        <a:rPr lang="en-US" sz="1800" baseline="0" dirty="0" err="1" smtClean="0"/>
                        <a:t>izquierdo</a:t>
                      </a:r>
                      <a:endParaRPr lang="en-US" sz="1800" dirty="0"/>
                    </a:p>
                  </a:txBody>
                  <a:tcPr marL="89642" marR="89642" marT="44821" marB="44821">
                    <a:solidFill>
                      <a:schemeClr val="bg1"/>
                    </a:solidFill>
                  </a:tcPr>
                </a:tc>
                <a:tc>
                  <a:txBody>
                    <a:bodyPr/>
                    <a:lstStyle/>
                    <a:p>
                      <a:r>
                        <a:rPr lang="en-US" sz="1800" dirty="0"/>
                        <a:t>A/Select</a:t>
                      </a:r>
                    </a:p>
                  </a:txBody>
                  <a:tcPr marL="89642" marR="89642" marT="44821" marB="44821">
                    <a:solidFill>
                      <a:schemeClr val="bg1"/>
                    </a:solidFill>
                  </a:tcPr>
                </a:tc>
                <a:tc>
                  <a:txBody>
                    <a:bodyPr/>
                    <a:lstStyle/>
                    <a:p>
                      <a:r>
                        <a:rPr lang="en-US" sz="1800" dirty="0"/>
                        <a:t>B/Back</a:t>
                      </a:r>
                    </a:p>
                  </a:txBody>
                  <a:tcPr marL="89642" marR="89642" marT="44821" marB="44821">
                    <a:solidFill>
                      <a:schemeClr val="bg1"/>
                    </a:solidFill>
                  </a:tcPr>
                </a:tc>
                <a:tc>
                  <a:txBody>
                    <a:bodyPr/>
                    <a:lstStyle/>
                    <a:p>
                      <a:r>
                        <a:rPr lang="en-US" sz="1800" dirty="0"/>
                        <a:t>Menu</a:t>
                      </a: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t>Comportamiento</a:t>
                      </a:r>
                      <a:endParaRPr lang="en-US" sz="1800" b="1" dirty="0"/>
                    </a:p>
                  </a:txBody>
                  <a:tcPr marL="89642" marR="89642" marT="44821" marB="44821">
                    <a:solidFill>
                      <a:schemeClr val="bg1"/>
                    </a:solidFill>
                  </a:tcPr>
                </a:tc>
                <a:tc>
                  <a:txBody>
                    <a:bodyPr/>
                    <a:lstStyle/>
                    <a:p>
                      <a:r>
                        <a:rPr lang="en-US" sz="1800" dirty="0" smtClean="0"/>
                        <a:t>Mover el </a:t>
                      </a:r>
                      <a:r>
                        <a:rPr lang="en-US" sz="1800" dirty="0" err="1" smtClean="0"/>
                        <a:t>foco</a:t>
                      </a:r>
                      <a:endParaRPr lang="en-US" sz="1800" dirty="0"/>
                    </a:p>
                  </a:txBody>
                  <a:tcPr marL="89642" marR="89642" marT="44821" marB="44821">
                    <a:solidFill>
                      <a:schemeClr val="bg1"/>
                    </a:solidFill>
                  </a:tcPr>
                </a:tc>
                <a:tc>
                  <a:txBody>
                    <a:bodyPr/>
                    <a:lstStyle/>
                    <a:p>
                      <a:r>
                        <a:rPr lang="en-US" sz="1800" dirty="0"/>
                        <a:t>“Click”</a:t>
                      </a:r>
                    </a:p>
                  </a:txBody>
                  <a:tcPr marL="89642" marR="89642" marT="44821" marB="44821">
                    <a:solidFill>
                      <a:schemeClr val="bg1"/>
                    </a:solidFill>
                  </a:tcPr>
                </a:tc>
                <a:tc>
                  <a:txBody>
                    <a:bodyPr/>
                    <a:lstStyle/>
                    <a:p>
                      <a:r>
                        <a:rPr lang="en-US" sz="1800" dirty="0" err="1" smtClean="0"/>
                        <a:t>Ir</a:t>
                      </a:r>
                      <a:r>
                        <a:rPr lang="en-US" sz="1800" dirty="0" smtClean="0"/>
                        <a:t> </a:t>
                      </a:r>
                      <a:r>
                        <a:rPr lang="en-US" sz="1800" dirty="0" err="1" smtClean="0"/>
                        <a:t>atrás</a:t>
                      </a:r>
                      <a:endParaRPr lang="en-US" sz="1800" dirty="0"/>
                    </a:p>
                  </a:txBody>
                  <a:tcPr marL="89642" marR="89642" marT="44821" marB="44821">
                    <a:solidFill>
                      <a:schemeClr val="bg1"/>
                    </a:solidFill>
                  </a:tcPr>
                </a:tc>
                <a:tc>
                  <a:txBody>
                    <a:bodyPr/>
                    <a:lstStyle/>
                    <a:p>
                      <a:r>
                        <a:rPr lang="en-US" sz="1800" dirty="0" err="1" smtClean="0"/>
                        <a:t>Mostrar</a:t>
                      </a:r>
                      <a:r>
                        <a:rPr lang="en-US" sz="1800" dirty="0" smtClean="0"/>
                        <a:t> menu contextual</a:t>
                      </a:r>
                      <a:endParaRPr lang="en-US" sz="1800" dirty="0"/>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764553" y="5713219"/>
            <a:ext cx="316421" cy="390815"/>
          </a:xfrm>
          <a:prstGeom prst="rect">
            <a:avLst/>
          </a:prstGeom>
        </p:spPr>
      </p:pic>
      <p:sp>
        <p:nvSpPr>
          <p:cNvPr id="37" name="Oval 36"/>
          <p:cNvSpPr/>
          <p:nvPr/>
        </p:nvSpPr>
        <p:spPr bwMode="auto">
          <a:xfrm>
            <a:off x="4237788" y="3259365"/>
            <a:ext cx="127616" cy="133842"/>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3"/>
          <p:cNvSpPr>
            <a:spLocks noGrp="1"/>
          </p:cNvSpPr>
          <p:nvPr>
            <p:ph type="title"/>
          </p:nvPr>
        </p:nvSpPr>
        <p:spPr>
          <a:xfrm>
            <a:off x="269239" y="205487"/>
            <a:ext cx="11653523" cy="982133"/>
          </a:xfrm>
        </p:spPr>
        <p:txBody>
          <a:bodyPr/>
          <a:lstStyle/>
          <a:p>
            <a:r>
              <a:rPr lang="en-US" dirty="0" smtClean="0">
                <a:solidFill>
                  <a:schemeClr val="bg1"/>
                </a:solidFill>
              </a:rPr>
              <a:t>Los </a:t>
            </a:r>
            <a:r>
              <a:rPr lang="en-US" dirty="0" err="1" smtClean="0">
                <a:solidFill>
                  <a:schemeClr val="bg1"/>
                </a:solidFill>
              </a:rPr>
              <a:t>más</a:t>
            </a:r>
            <a:r>
              <a:rPr lang="en-US" dirty="0" smtClean="0">
                <a:solidFill>
                  <a:schemeClr val="bg1"/>
                </a:solidFill>
              </a:rPr>
              <a:t> </a:t>
            </a:r>
            <a:r>
              <a:rPr lang="en-US" dirty="0" err="1" smtClean="0">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733116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1"/>
            <a:ext cx="10129490" cy="5697838"/>
          </a:xfrm>
          <a:prstGeom prst="rect">
            <a:avLst/>
          </a:prstGeom>
          <a:solidFill>
            <a:schemeClr val="accent1"/>
          </a:solidFill>
        </p:spPr>
      </p:pic>
      <p:graphicFrame>
        <p:nvGraphicFramePr>
          <p:cNvPr id="35" name="Table 34"/>
          <p:cNvGraphicFramePr>
            <a:graphicFrameLocks noGrp="1"/>
          </p:cNvGraphicFramePr>
          <p:nvPr>
            <p:extLst>
              <p:ext uri="{D42A27DB-BD31-4B8C-83A1-F6EECF244321}">
                <p14:modId xmlns:p14="http://schemas.microsoft.com/office/powerpoint/2010/main" val="2623769229"/>
              </p:ext>
            </p:extLst>
          </p:nvPr>
        </p:nvGraphicFramePr>
        <p:xfrm>
          <a:off x="448578" y="5209195"/>
          <a:ext cx="11476500" cy="1285824"/>
        </p:xfrm>
        <a:graphic>
          <a:graphicData uri="http://schemas.openxmlformats.org/drawingml/2006/table">
            <a:tbl>
              <a:tblPr firstCol="1" bandRow="1">
                <a:tableStyleId>{5940675A-B579-460E-94D1-54222C63F5DA}</a:tableStyleId>
              </a:tblPr>
              <a:tblGrid>
                <a:gridCol w="1912750">
                  <a:extLst>
                    <a:ext uri="{9D8B030D-6E8A-4147-A177-3AD203B41FA5}">
                      <a16:colId xmlns:a16="http://schemas.microsoft.com/office/drawing/2014/main" val="3107789851"/>
                    </a:ext>
                  </a:extLst>
                </a:gridCol>
                <a:gridCol w="1912750">
                  <a:extLst>
                    <a:ext uri="{9D8B030D-6E8A-4147-A177-3AD203B41FA5}">
                      <a16:colId xmlns:a16="http://schemas.microsoft.com/office/drawing/2014/main" val="3195419112"/>
                    </a:ext>
                  </a:extLst>
                </a:gridCol>
                <a:gridCol w="1912750">
                  <a:extLst>
                    <a:ext uri="{9D8B030D-6E8A-4147-A177-3AD203B41FA5}">
                      <a16:colId xmlns:a16="http://schemas.microsoft.com/office/drawing/2014/main" val="2356303518"/>
                    </a:ext>
                  </a:extLst>
                </a:gridCol>
                <a:gridCol w="1912750">
                  <a:extLst>
                    <a:ext uri="{9D8B030D-6E8A-4147-A177-3AD203B41FA5}">
                      <a16:colId xmlns:a16="http://schemas.microsoft.com/office/drawing/2014/main" val="1805788967"/>
                    </a:ext>
                  </a:extLst>
                </a:gridCol>
                <a:gridCol w="1912750">
                  <a:extLst>
                    <a:ext uri="{9D8B030D-6E8A-4147-A177-3AD203B41FA5}">
                      <a16:colId xmlns:a16="http://schemas.microsoft.com/office/drawing/2014/main" val="183341940"/>
                    </a:ext>
                  </a:extLst>
                </a:gridCol>
                <a:gridCol w="1912750">
                  <a:extLst>
                    <a:ext uri="{9D8B030D-6E8A-4147-A177-3AD203B41FA5}">
                      <a16:colId xmlns:a16="http://schemas.microsoft.com/office/drawing/2014/main" val="4260370319"/>
                    </a:ext>
                  </a:extLst>
                </a:gridCol>
              </a:tblGrid>
              <a:tr h="368593">
                <a:tc>
                  <a:txBody>
                    <a:bodyPr/>
                    <a:lstStyle/>
                    <a:p>
                      <a:r>
                        <a:rPr lang="en-US" sz="1800" b="1" dirty="0" err="1" smtClean="0"/>
                        <a:t>Botón</a:t>
                      </a:r>
                      <a:endParaRPr lang="en-US" sz="1800" b="1" dirty="0"/>
                    </a:p>
                  </a:txBody>
                  <a:tcPr marL="89642" marR="89642" marT="44821" marB="44821">
                    <a:solidFill>
                      <a:schemeClr val="bg1"/>
                    </a:solidFill>
                  </a:tcPr>
                </a:tc>
                <a:tc>
                  <a:txBody>
                    <a:bodyPr/>
                    <a:lstStyle/>
                    <a:p>
                      <a:r>
                        <a:rPr lang="en-US" sz="1800" baseline="0" dirty="0" smtClean="0"/>
                        <a:t>Stick/D-pad </a:t>
                      </a:r>
                      <a:r>
                        <a:rPr lang="en-US" sz="1800" baseline="0" dirty="0" err="1" smtClean="0"/>
                        <a:t>izquierdo</a:t>
                      </a:r>
                      <a:endParaRPr lang="en-US" sz="1800" dirty="0"/>
                    </a:p>
                  </a:txBody>
                  <a:tcPr marL="89642" marR="89642" marT="44821" marB="44821">
                    <a:solidFill>
                      <a:schemeClr val="bg1"/>
                    </a:solidFill>
                  </a:tcPr>
                </a:tc>
                <a:tc>
                  <a:txBody>
                    <a:bodyPr/>
                    <a:lstStyle/>
                    <a:p>
                      <a:r>
                        <a:rPr lang="en-US" sz="1800" dirty="0"/>
                        <a:t>A/Select</a:t>
                      </a:r>
                    </a:p>
                  </a:txBody>
                  <a:tcPr marL="89642" marR="89642" marT="44821" marB="44821">
                    <a:solidFill>
                      <a:schemeClr val="bg1"/>
                    </a:solidFill>
                  </a:tcPr>
                </a:tc>
                <a:tc>
                  <a:txBody>
                    <a:bodyPr/>
                    <a:lstStyle/>
                    <a:p>
                      <a:r>
                        <a:rPr lang="en-US" sz="1800" dirty="0"/>
                        <a:t>B/Back</a:t>
                      </a:r>
                    </a:p>
                  </a:txBody>
                  <a:tcPr marL="89642" marR="89642" marT="44821" marB="44821">
                    <a:solidFill>
                      <a:schemeClr val="bg1"/>
                    </a:solidFill>
                  </a:tcPr>
                </a:tc>
                <a:tc>
                  <a:txBody>
                    <a:bodyPr/>
                    <a:lstStyle/>
                    <a:p>
                      <a:r>
                        <a:rPr lang="en-US" sz="1800" dirty="0"/>
                        <a:t>Menu</a:t>
                      </a:r>
                    </a:p>
                  </a:txBody>
                  <a:tcPr marL="89642" marR="89642" marT="44821" marB="44821">
                    <a:solidFill>
                      <a:schemeClr val="bg1"/>
                    </a:solidFill>
                  </a:tcPr>
                </a:tc>
                <a:tc>
                  <a:txBody>
                    <a:bodyPr/>
                    <a:lstStyle/>
                    <a:p>
                      <a:r>
                        <a:rPr lang="en-US" sz="1800" dirty="0"/>
                        <a:t>View</a:t>
                      </a: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t>Comportamiento</a:t>
                      </a:r>
                      <a:endParaRPr lang="en-US" sz="1800" b="1" dirty="0"/>
                    </a:p>
                  </a:txBody>
                  <a:tcPr marL="89642" marR="89642" marT="44821" marB="44821">
                    <a:solidFill>
                      <a:schemeClr val="bg1"/>
                    </a:solidFill>
                  </a:tcPr>
                </a:tc>
                <a:tc>
                  <a:txBody>
                    <a:bodyPr/>
                    <a:lstStyle/>
                    <a:p>
                      <a:r>
                        <a:rPr lang="en-US" sz="1800" dirty="0"/>
                        <a:t>Move Focus</a:t>
                      </a:r>
                    </a:p>
                  </a:txBody>
                  <a:tcPr marL="89642" marR="89642" marT="44821" marB="44821">
                    <a:solidFill>
                      <a:schemeClr val="bg1"/>
                    </a:solidFill>
                  </a:tcPr>
                </a:tc>
                <a:tc>
                  <a:txBody>
                    <a:bodyPr/>
                    <a:lstStyle/>
                    <a:p>
                      <a:r>
                        <a:rPr lang="en-US" sz="1800" dirty="0"/>
                        <a:t>“Click”</a:t>
                      </a:r>
                    </a:p>
                  </a:txBody>
                  <a:tcPr marL="89642" marR="89642" marT="44821" marB="44821">
                    <a:solidFill>
                      <a:schemeClr val="bg1"/>
                    </a:solidFill>
                  </a:tcPr>
                </a:tc>
                <a:tc>
                  <a:txBody>
                    <a:bodyPr/>
                    <a:lstStyle/>
                    <a:p>
                      <a:r>
                        <a:rPr lang="en-US" sz="1800" dirty="0"/>
                        <a:t>Go Back</a:t>
                      </a:r>
                    </a:p>
                  </a:txBody>
                  <a:tcPr marL="89642" marR="89642" marT="44821" marB="44821">
                    <a:solidFill>
                      <a:schemeClr val="bg1"/>
                    </a:solidFill>
                  </a:tcPr>
                </a:tc>
                <a:tc>
                  <a:txBody>
                    <a:bodyPr/>
                    <a:lstStyle/>
                    <a:p>
                      <a:r>
                        <a:rPr lang="en-US" sz="1800" dirty="0" err="1" smtClean="0"/>
                        <a:t>Mostrar</a:t>
                      </a:r>
                      <a:r>
                        <a:rPr lang="en-US" sz="1800" dirty="0" smtClean="0"/>
                        <a:t> menus </a:t>
                      </a:r>
                      <a:r>
                        <a:rPr lang="en-US" sz="1800" dirty="0" err="1" smtClean="0"/>
                        <a:t>contextuales</a:t>
                      </a:r>
                      <a:endParaRPr lang="en-US" sz="1800" dirty="0"/>
                    </a:p>
                  </a:txBody>
                  <a:tcPr marL="89642" marR="89642" marT="44821" marB="44821">
                    <a:solidFill>
                      <a:schemeClr val="bg1"/>
                    </a:solidFill>
                  </a:tcPr>
                </a:tc>
                <a:tc>
                  <a:txBody>
                    <a:bodyPr/>
                    <a:lstStyle/>
                    <a:p>
                      <a:r>
                        <a:rPr lang="en-US" sz="1800" dirty="0" err="1" smtClean="0"/>
                        <a:t>Motrar</a:t>
                      </a:r>
                      <a:r>
                        <a:rPr lang="en-US" sz="1800" dirty="0" smtClean="0"/>
                        <a:t> </a:t>
                      </a:r>
                      <a:r>
                        <a:rPr lang="en-US" sz="1800" dirty="0" err="1" smtClean="0"/>
                        <a:t>paneles</a:t>
                      </a:r>
                      <a:endParaRPr lang="en-US" sz="1800" dirty="0"/>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sp>
        <p:nvSpPr>
          <p:cNvPr id="7" name="Oval 6"/>
          <p:cNvSpPr/>
          <p:nvPr/>
        </p:nvSpPr>
        <p:spPr bwMode="auto">
          <a:xfrm>
            <a:off x="8435391" y="2493864"/>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764553" y="5713219"/>
            <a:ext cx="316421" cy="390815"/>
          </a:xfrm>
          <a:prstGeom prst="rect">
            <a:avLst/>
          </a:prstGeom>
        </p:spPr>
      </p:pic>
      <p:sp>
        <p:nvSpPr>
          <p:cNvPr id="11" name="Oval 10"/>
          <p:cNvSpPr/>
          <p:nvPr/>
        </p:nvSpPr>
        <p:spPr bwMode="auto">
          <a:xfrm>
            <a:off x="3799528" y="3259365"/>
            <a:ext cx="127616" cy="133842"/>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10595319" y="5713219"/>
            <a:ext cx="316421" cy="390815"/>
          </a:xfrm>
          <a:prstGeom prst="rect">
            <a:avLst/>
          </a:prstGeom>
        </p:spPr>
      </p:pic>
      <p:sp>
        <p:nvSpPr>
          <p:cNvPr id="13" name="Title 3"/>
          <p:cNvSpPr>
            <a:spLocks noGrp="1"/>
          </p:cNvSpPr>
          <p:nvPr>
            <p:ph type="title"/>
          </p:nvPr>
        </p:nvSpPr>
        <p:spPr>
          <a:xfrm>
            <a:off x="269239" y="205487"/>
            <a:ext cx="11653523" cy="982133"/>
          </a:xfrm>
        </p:spPr>
        <p:txBody>
          <a:bodyPr/>
          <a:lstStyle/>
          <a:p>
            <a:r>
              <a:rPr lang="en-US" dirty="0" smtClean="0">
                <a:solidFill>
                  <a:schemeClr val="bg1"/>
                </a:solidFill>
              </a:rPr>
              <a:t>Los </a:t>
            </a:r>
            <a:r>
              <a:rPr lang="en-US" dirty="0" err="1" smtClean="0">
                <a:solidFill>
                  <a:schemeClr val="bg1"/>
                </a:solidFill>
              </a:rPr>
              <a:t>más</a:t>
            </a:r>
            <a:r>
              <a:rPr lang="en-US" dirty="0" smtClean="0">
                <a:solidFill>
                  <a:schemeClr val="bg1"/>
                </a:solidFill>
              </a:rPr>
              <a:t> </a:t>
            </a:r>
            <a:r>
              <a:rPr lang="en-US" dirty="0" err="1" smtClean="0">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1662316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1"/>
            <a:ext cx="10129490" cy="5697838"/>
          </a:xfrm>
          <a:prstGeom prst="rect">
            <a:avLst/>
          </a:prstGeom>
          <a:solidFill>
            <a:schemeClr val="accent1"/>
          </a:solidFill>
        </p:spPr>
      </p:pic>
      <p:sp>
        <p:nvSpPr>
          <p:cNvPr id="9" name="Plus 8"/>
          <p:cNvSpPr/>
          <p:nvPr/>
        </p:nvSpPr>
        <p:spPr bwMode="auto">
          <a:xfrm>
            <a:off x="3365703" y="3511687"/>
            <a:ext cx="632118" cy="629967"/>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8418329" y="2660267"/>
            <a:ext cx="870197" cy="885821"/>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3132956" y="3126401"/>
            <a:ext cx="382019" cy="37238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p:cNvSpPr/>
          <p:nvPr/>
        </p:nvSpPr>
        <p:spPr bwMode="auto">
          <a:xfrm>
            <a:off x="4754638" y="3440735"/>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p:cNvSpPr/>
          <p:nvPr/>
        </p:nvSpPr>
        <p:spPr bwMode="auto">
          <a:xfrm>
            <a:off x="8721490" y="2964269"/>
            <a:ext cx="277356" cy="278662"/>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4950294" y="3239261"/>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8419114" y="3526309"/>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p:cNvSpPr/>
          <p:nvPr/>
        </p:nvSpPr>
        <p:spPr bwMode="auto">
          <a:xfrm>
            <a:off x="4237788" y="3259365"/>
            <a:ext cx="127616" cy="133842"/>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p:cNvSpPr/>
          <p:nvPr/>
        </p:nvSpPr>
        <p:spPr bwMode="auto">
          <a:xfrm>
            <a:off x="9080974" y="2481920"/>
            <a:ext cx="209183" cy="20458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p:cNvSpPr/>
          <p:nvPr/>
        </p:nvSpPr>
        <p:spPr bwMode="auto">
          <a:xfrm>
            <a:off x="8435391" y="2493864"/>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764553" y="5713219"/>
            <a:ext cx="316421" cy="390815"/>
          </a:xfrm>
          <a:prstGeom prst="rect">
            <a:avLst/>
          </a:prstGeom>
        </p:spPr>
      </p:pic>
      <p:sp>
        <p:nvSpPr>
          <p:cNvPr id="36" name="Oval 35"/>
          <p:cNvSpPr/>
          <p:nvPr/>
        </p:nvSpPr>
        <p:spPr bwMode="auto">
          <a:xfrm>
            <a:off x="3799528" y="3259365"/>
            <a:ext cx="127616" cy="133842"/>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10595319" y="5713219"/>
            <a:ext cx="316421" cy="390815"/>
          </a:xfrm>
          <a:prstGeom prst="rect">
            <a:avLst/>
          </a:prstGeom>
        </p:spPr>
      </p:pic>
      <p:sp>
        <p:nvSpPr>
          <p:cNvPr id="19" name="Title 3"/>
          <p:cNvSpPr>
            <a:spLocks noGrp="1"/>
          </p:cNvSpPr>
          <p:nvPr>
            <p:ph type="title"/>
          </p:nvPr>
        </p:nvSpPr>
        <p:spPr/>
        <p:txBody>
          <a:bodyPr/>
          <a:lstStyle/>
          <a:p>
            <a:r>
              <a:rPr lang="en-US" dirty="0" err="1" smtClean="0">
                <a:solidFill>
                  <a:schemeClr val="bg1"/>
                </a:solidFill>
              </a:rPr>
              <a:t>Botones</a:t>
            </a:r>
            <a:r>
              <a:rPr lang="en-US" dirty="0" smtClean="0">
                <a:solidFill>
                  <a:schemeClr val="bg1"/>
                </a:solidFill>
              </a:rPr>
              <a:t> del Gamepad y el Remote</a:t>
            </a:r>
            <a:endParaRPr lang="en-US" dirty="0">
              <a:solidFill>
                <a:schemeClr val="bg1"/>
              </a:solidFill>
            </a:endParaRPr>
          </a:p>
        </p:txBody>
      </p:sp>
      <p:graphicFrame>
        <p:nvGraphicFramePr>
          <p:cNvPr id="21" name="Table 34"/>
          <p:cNvGraphicFramePr>
            <a:graphicFrameLocks noGrp="1"/>
          </p:cNvGraphicFramePr>
          <p:nvPr>
            <p:extLst>
              <p:ext uri="{D42A27DB-BD31-4B8C-83A1-F6EECF244321}">
                <p14:modId xmlns:p14="http://schemas.microsoft.com/office/powerpoint/2010/main" val="847298544"/>
              </p:ext>
            </p:extLst>
          </p:nvPr>
        </p:nvGraphicFramePr>
        <p:xfrm>
          <a:off x="448578" y="5209195"/>
          <a:ext cx="11476500" cy="1285824"/>
        </p:xfrm>
        <a:graphic>
          <a:graphicData uri="http://schemas.openxmlformats.org/drawingml/2006/table">
            <a:tbl>
              <a:tblPr firstCol="1" bandRow="1">
                <a:tableStyleId>{5940675A-B579-460E-94D1-54222C63F5DA}</a:tableStyleId>
              </a:tblPr>
              <a:tblGrid>
                <a:gridCol w="1912750">
                  <a:extLst>
                    <a:ext uri="{9D8B030D-6E8A-4147-A177-3AD203B41FA5}">
                      <a16:colId xmlns:a16="http://schemas.microsoft.com/office/drawing/2014/main" val="3107789851"/>
                    </a:ext>
                  </a:extLst>
                </a:gridCol>
                <a:gridCol w="1912750">
                  <a:extLst>
                    <a:ext uri="{9D8B030D-6E8A-4147-A177-3AD203B41FA5}">
                      <a16:colId xmlns:a16="http://schemas.microsoft.com/office/drawing/2014/main" val="3195419112"/>
                    </a:ext>
                  </a:extLst>
                </a:gridCol>
                <a:gridCol w="1912750">
                  <a:extLst>
                    <a:ext uri="{9D8B030D-6E8A-4147-A177-3AD203B41FA5}">
                      <a16:colId xmlns:a16="http://schemas.microsoft.com/office/drawing/2014/main" val="2356303518"/>
                    </a:ext>
                  </a:extLst>
                </a:gridCol>
                <a:gridCol w="1912750">
                  <a:extLst>
                    <a:ext uri="{9D8B030D-6E8A-4147-A177-3AD203B41FA5}">
                      <a16:colId xmlns:a16="http://schemas.microsoft.com/office/drawing/2014/main" val="1805788967"/>
                    </a:ext>
                  </a:extLst>
                </a:gridCol>
                <a:gridCol w="1912750">
                  <a:extLst>
                    <a:ext uri="{9D8B030D-6E8A-4147-A177-3AD203B41FA5}">
                      <a16:colId xmlns:a16="http://schemas.microsoft.com/office/drawing/2014/main" val="183341940"/>
                    </a:ext>
                  </a:extLst>
                </a:gridCol>
                <a:gridCol w="1912750">
                  <a:extLst>
                    <a:ext uri="{9D8B030D-6E8A-4147-A177-3AD203B41FA5}">
                      <a16:colId xmlns:a16="http://schemas.microsoft.com/office/drawing/2014/main" val="4260370319"/>
                    </a:ext>
                  </a:extLst>
                </a:gridCol>
              </a:tblGrid>
              <a:tr h="368593">
                <a:tc>
                  <a:txBody>
                    <a:bodyPr/>
                    <a:lstStyle/>
                    <a:p>
                      <a:r>
                        <a:rPr lang="en-US" sz="1800" b="1" dirty="0" err="1" smtClean="0"/>
                        <a:t>Botón</a:t>
                      </a:r>
                      <a:endParaRPr lang="en-US" sz="1800" b="1" dirty="0"/>
                    </a:p>
                  </a:txBody>
                  <a:tcPr marL="89642" marR="89642" marT="44821" marB="44821">
                    <a:solidFill>
                      <a:schemeClr val="bg1"/>
                    </a:solidFill>
                  </a:tcPr>
                </a:tc>
                <a:tc>
                  <a:txBody>
                    <a:bodyPr/>
                    <a:lstStyle/>
                    <a:p>
                      <a:r>
                        <a:rPr lang="en-US" sz="1800" baseline="0" dirty="0" smtClean="0"/>
                        <a:t>Stick/D-pad </a:t>
                      </a:r>
                      <a:r>
                        <a:rPr lang="en-US" sz="1800" baseline="0" dirty="0" err="1" smtClean="0"/>
                        <a:t>izquierdo</a:t>
                      </a:r>
                      <a:endParaRPr lang="en-US" sz="1800" dirty="0"/>
                    </a:p>
                  </a:txBody>
                  <a:tcPr marL="89642" marR="89642" marT="44821" marB="44821">
                    <a:solidFill>
                      <a:schemeClr val="bg1"/>
                    </a:solidFill>
                  </a:tcPr>
                </a:tc>
                <a:tc>
                  <a:txBody>
                    <a:bodyPr/>
                    <a:lstStyle/>
                    <a:p>
                      <a:r>
                        <a:rPr lang="en-US" sz="1800" dirty="0"/>
                        <a:t>A/Select</a:t>
                      </a:r>
                    </a:p>
                  </a:txBody>
                  <a:tcPr marL="89642" marR="89642" marT="44821" marB="44821">
                    <a:solidFill>
                      <a:schemeClr val="bg1"/>
                    </a:solidFill>
                  </a:tcPr>
                </a:tc>
                <a:tc>
                  <a:txBody>
                    <a:bodyPr/>
                    <a:lstStyle/>
                    <a:p>
                      <a:r>
                        <a:rPr lang="en-US" sz="1800" dirty="0"/>
                        <a:t>B/Back</a:t>
                      </a:r>
                    </a:p>
                  </a:txBody>
                  <a:tcPr marL="89642" marR="89642" marT="44821" marB="44821">
                    <a:solidFill>
                      <a:schemeClr val="bg1"/>
                    </a:solidFill>
                  </a:tcPr>
                </a:tc>
                <a:tc>
                  <a:txBody>
                    <a:bodyPr/>
                    <a:lstStyle/>
                    <a:p>
                      <a:r>
                        <a:rPr lang="en-US" sz="1800" dirty="0"/>
                        <a:t>Menu</a:t>
                      </a:r>
                    </a:p>
                  </a:txBody>
                  <a:tcPr marL="89642" marR="89642" marT="44821" marB="44821">
                    <a:solidFill>
                      <a:schemeClr val="bg1"/>
                    </a:solidFill>
                  </a:tcPr>
                </a:tc>
                <a:tc>
                  <a:txBody>
                    <a:bodyPr/>
                    <a:lstStyle/>
                    <a:p>
                      <a:r>
                        <a:rPr lang="en-US" sz="1800" dirty="0"/>
                        <a:t>View</a:t>
                      </a: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t>Comportamiento</a:t>
                      </a:r>
                      <a:endParaRPr lang="en-US" sz="1800" b="1" dirty="0"/>
                    </a:p>
                  </a:txBody>
                  <a:tcPr marL="89642" marR="89642" marT="44821" marB="44821">
                    <a:solidFill>
                      <a:schemeClr val="bg1"/>
                    </a:solidFill>
                  </a:tcPr>
                </a:tc>
                <a:tc>
                  <a:txBody>
                    <a:bodyPr/>
                    <a:lstStyle/>
                    <a:p>
                      <a:r>
                        <a:rPr lang="en-US" sz="1800" dirty="0"/>
                        <a:t>Move Focus</a:t>
                      </a:r>
                    </a:p>
                  </a:txBody>
                  <a:tcPr marL="89642" marR="89642" marT="44821" marB="44821">
                    <a:solidFill>
                      <a:schemeClr val="bg1"/>
                    </a:solidFill>
                  </a:tcPr>
                </a:tc>
                <a:tc>
                  <a:txBody>
                    <a:bodyPr/>
                    <a:lstStyle/>
                    <a:p>
                      <a:r>
                        <a:rPr lang="en-US" sz="1800" dirty="0"/>
                        <a:t>“Click”</a:t>
                      </a:r>
                    </a:p>
                  </a:txBody>
                  <a:tcPr marL="89642" marR="89642" marT="44821" marB="44821">
                    <a:solidFill>
                      <a:schemeClr val="bg1"/>
                    </a:solidFill>
                  </a:tcPr>
                </a:tc>
                <a:tc>
                  <a:txBody>
                    <a:bodyPr/>
                    <a:lstStyle/>
                    <a:p>
                      <a:r>
                        <a:rPr lang="en-US" sz="1800" dirty="0"/>
                        <a:t>Go Back</a:t>
                      </a:r>
                    </a:p>
                  </a:txBody>
                  <a:tcPr marL="89642" marR="89642" marT="44821" marB="44821">
                    <a:solidFill>
                      <a:schemeClr val="bg1"/>
                    </a:solidFill>
                  </a:tcPr>
                </a:tc>
                <a:tc>
                  <a:txBody>
                    <a:bodyPr/>
                    <a:lstStyle/>
                    <a:p>
                      <a:r>
                        <a:rPr lang="en-US" sz="1800" dirty="0" err="1" smtClean="0"/>
                        <a:t>Mostrar</a:t>
                      </a:r>
                      <a:r>
                        <a:rPr lang="en-US" sz="1800" dirty="0" smtClean="0"/>
                        <a:t> menus </a:t>
                      </a:r>
                      <a:r>
                        <a:rPr lang="en-US" sz="1800" dirty="0" err="1" smtClean="0"/>
                        <a:t>contextuales</a:t>
                      </a:r>
                      <a:endParaRPr lang="en-US" sz="1800" dirty="0"/>
                    </a:p>
                  </a:txBody>
                  <a:tcPr marL="89642" marR="89642" marT="44821" marB="44821">
                    <a:solidFill>
                      <a:schemeClr val="bg1"/>
                    </a:solidFill>
                  </a:tcPr>
                </a:tc>
                <a:tc>
                  <a:txBody>
                    <a:bodyPr/>
                    <a:lstStyle/>
                    <a:p>
                      <a:r>
                        <a:rPr lang="en-US" sz="1800" dirty="0" err="1" smtClean="0"/>
                        <a:t>Motrar</a:t>
                      </a:r>
                      <a:r>
                        <a:rPr lang="en-US" sz="1800" dirty="0" smtClean="0"/>
                        <a:t> </a:t>
                      </a:r>
                      <a:r>
                        <a:rPr lang="en-US" sz="1800" dirty="0" err="1" smtClean="0"/>
                        <a:t>paneles</a:t>
                      </a:r>
                      <a:endParaRPr lang="en-US" sz="1800" dirty="0"/>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116294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ext uri="{D42A27DB-BD31-4B8C-83A1-F6EECF244321}">
                <p14:modId xmlns:p14="http://schemas.microsoft.com/office/powerpoint/2010/main" val="217475499"/>
              </p:ext>
            </p:extLst>
          </p:nvPr>
        </p:nvGraphicFramePr>
        <p:xfrm>
          <a:off x="358944" y="1206182"/>
          <a:ext cx="11563817" cy="1418993"/>
        </p:xfrm>
        <a:graphic>
          <a:graphicData uri="http://schemas.openxmlformats.org/drawingml/2006/table">
            <a:tbl>
              <a:tblPr firstRow="1">
                <a:tableStyleId>{5940675A-B579-460E-94D1-54222C63F5DA}</a:tableStyleId>
              </a:tblPr>
              <a:tblGrid>
                <a:gridCol w="1869972">
                  <a:extLst>
                    <a:ext uri="{9D8B030D-6E8A-4147-A177-3AD203B41FA5}">
                      <a16:colId xmlns:a16="http://schemas.microsoft.com/office/drawing/2014/main" val="386076530"/>
                    </a:ext>
                  </a:extLst>
                </a:gridCol>
                <a:gridCol w="2223344">
                  <a:extLst>
                    <a:ext uri="{9D8B030D-6E8A-4147-A177-3AD203B41FA5}">
                      <a16:colId xmlns:a16="http://schemas.microsoft.com/office/drawing/2014/main" val="2181176378"/>
                    </a:ext>
                  </a:extLst>
                </a:gridCol>
                <a:gridCol w="7470501">
                  <a:extLst>
                    <a:ext uri="{9D8B030D-6E8A-4147-A177-3AD203B41FA5}">
                      <a16:colId xmlns:a16="http://schemas.microsoft.com/office/drawing/2014/main" val="2820307971"/>
                    </a:ext>
                  </a:extLst>
                </a:gridCol>
              </a:tblGrid>
              <a:tr h="516330">
                <a:tc>
                  <a:txBody>
                    <a:bodyPr/>
                    <a:lstStyle/>
                    <a:p>
                      <a:r>
                        <a:rPr lang="en-US" sz="1700" b="1" dirty="0" err="1" smtClean="0"/>
                        <a:t>Botón</a:t>
                      </a:r>
                      <a:endParaRPr lang="en-US" sz="1700" b="1" dirty="0"/>
                    </a:p>
                  </a:txBody>
                  <a:tcPr marL="85466" marR="85466" marT="42733" marB="42733" anchor="ctr"/>
                </a:tc>
                <a:tc>
                  <a:txBody>
                    <a:bodyPr/>
                    <a:lstStyle/>
                    <a:p>
                      <a:r>
                        <a:rPr lang="en-US" sz="1700" b="1" dirty="0" err="1" smtClean="0"/>
                        <a:t>Comportamiento</a:t>
                      </a:r>
                      <a:endParaRPr lang="en-US" sz="1700" b="1" dirty="0"/>
                    </a:p>
                  </a:txBody>
                  <a:tcPr marL="85466" marR="85466" marT="42733" marB="42733" anchor="ctr"/>
                </a:tc>
                <a:tc>
                  <a:txBody>
                    <a:bodyPr/>
                    <a:lstStyle/>
                    <a:p>
                      <a:r>
                        <a:rPr lang="en-US" sz="1700" b="1" dirty="0" smtClean="0"/>
                        <a:t>¿</a:t>
                      </a:r>
                      <a:r>
                        <a:rPr lang="en-US" sz="1700" b="1" dirty="0" err="1" smtClean="0"/>
                        <a:t>Cómo</a:t>
                      </a:r>
                      <a:r>
                        <a:rPr lang="en-US" sz="1700" b="1" dirty="0" smtClean="0"/>
                        <a:t>?</a:t>
                      </a:r>
                      <a:endParaRPr lang="en-US" sz="1700" b="1" dirty="0"/>
                    </a:p>
                  </a:txBody>
                  <a:tcPr marL="85466" marR="85466" marT="42733" marB="42733" anchor="ctr"/>
                </a:tc>
                <a:extLst>
                  <a:ext uri="{0D108BD9-81ED-4DB2-BD59-A6C34878D82A}">
                    <a16:rowId xmlns:a16="http://schemas.microsoft.com/office/drawing/2014/main" val="1696010948"/>
                  </a:ext>
                </a:extLst>
              </a:tr>
              <a:tr h="902663">
                <a:tc>
                  <a:txBody>
                    <a:bodyPr/>
                    <a:lstStyle/>
                    <a:p>
                      <a:r>
                        <a:rPr lang="en-US" sz="1700" dirty="0" smtClean="0"/>
                        <a:t>Stick/D-pad </a:t>
                      </a:r>
                      <a:r>
                        <a:rPr lang="en-US" sz="1700" dirty="0" err="1" smtClean="0"/>
                        <a:t>izquierdo</a:t>
                      </a:r>
                      <a:endParaRPr lang="en-US" sz="1700" dirty="0"/>
                    </a:p>
                  </a:txBody>
                  <a:tcPr marL="85466" marR="85466" marT="42733" marB="42733" anchor="ctr"/>
                </a:tc>
                <a:tc>
                  <a:txBody>
                    <a:bodyPr/>
                    <a:lstStyle/>
                    <a:p>
                      <a:r>
                        <a:rPr lang="en-US" sz="1700" dirty="0" smtClean="0"/>
                        <a:t>Mover el</a:t>
                      </a:r>
                      <a:r>
                        <a:rPr lang="en-US" sz="1700" baseline="0" dirty="0" smtClean="0"/>
                        <a:t> </a:t>
                      </a:r>
                      <a:r>
                        <a:rPr lang="en-US" sz="1700" baseline="0" dirty="0" err="1" smtClean="0"/>
                        <a:t>foco</a:t>
                      </a:r>
                      <a:endParaRPr lang="en-US" sz="1700" dirty="0"/>
                    </a:p>
                  </a:txBody>
                  <a:tcPr marL="85466" marR="85466" marT="42733" marB="42733"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5466" marR="85466" marT="42733" marB="42733" anchor="ctr"/>
                </a:tc>
                <a:extLst>
                  <a:ext uri="{0D108BD9-81ED-4DB2-BD59-A6C34878D82A}">
                    <a16:rowId xmlns:a16="http://schemas.microsoft.com/office/drawing/2014/main" val="3840158744"/>
                  </a:ext>
                </a:extLst>
              </a:tr>
            </a:tbl>
          </a:graphicData>
        </a:graphic>
      </p:graphicFrame>
    </p:spTree>
    <p:extLst>
      <p:ext uri="{BB962C8B-B14F-4D97-AF65-F5344CB8AC3E}">
        <p14:creationId xmlns:p14="http://schemas.microsoft.com/office/powerpoint/2010/main" val="3404751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200" dirty="0"/>
              <a:t>La </a:t>
            </a:r>
            <a:r>
              <a:rPr lang="en-US" sz="3200" dirty="0" err="1"/>
              <a:t>experiencia</a:t>
            </a:r>
            <a:r>
              <a:rPr lang="en-US" sz="3200" dirty="0"/>
              <a:t> con </a:t>
            </a:r>
            <a:r>
              <a:rPr lang="en-US" sz="3200" dirty="0" smtClean="0"/>
              <a:t>“10 pies”</a:t>
            </a:r>
            <a:endParaRPr lang="en-US" sz="3200" dirty="0"/>
          </a:p>
          <a:p>
            <a:pPr lvl="1"/>
            <a:r>
              <a:rPr lang="en-US" sz="1800" dirty="0" err="1"/>
              <a:t>Conceptos</a:t>
            </a:r>
            <a:r>
              <a:rPr lang="en-US" sz="1800" dirty="0"/>
              <a:t> </a:t>
            </a:r>
            <a:r>
              <a:rPr lang="en-US" sz="1800" dirty="0" err="1"/>
              <a:t>básicos</a:t>
            </a:r>
            <a:endParaRPr lang="en-US" sz="1800" dirty="0"/>
          </a:p>
          <a:p>
            <a:pPr lvl="1"/>
            <a:r>
              <a:rPr lang="en-US" sz="1800" dirty="0"/>
              <a:t>DEMO: </a:t>
            </a:r>
            <a:r>
              <a:rPr lang="en-US" sz="1800" dirty="0" err="1"/>
              <a:t>Nuestra</a:t>
            </a:r>
            <a:r>
              <a:rPr lang="en-US" sz="1800" dirty="0"/>
              <a:t> App UWP</a:t>
            </a:r>
            <a:endParaRPr lang="en-US" sz="3200" dirty="0"/>
          </a:p>
          <a:p>
            <a:r>
              <a:rPr lang="en-US" sz="3200" dirty="0" err="1" smtClean="0"/>
              <a:t>Activar</a:t>
            </a:r>
            <a:r>
              <a:rPr lang="en-US" sz="3200" dirty="0" smtClean="0"/>
              <a:t> Dev Mode</a:t>
            </a:r>
            <a:endParaRPr lang="en-US" sz="1800" dirty="0"/>
          </a:p>
          <a:p>
            <a:r>
              <a:rPr lang="en-US" sz="3200" dirty="0" err="1" smtClean="0"/>
              <a:t>GamePad</a:t>
            </a:r>
            <a:r>
              <a:rPr lang="en-US" sz="3200" dirty="0" smtClean="0"/>
              <a:t> y Layout</a:t>
            </a:r>
            <a:endParaRPr lang="en-US" sz="3200" dirty="0"/>
          </a:p>
          <a:p>
            <a:pPr lvl="1"/>
            <a:r>
              <a:rPr lang="en-US" sz="1800" dirty="0" err="1" smtClean="0"/>
              <a:t>Uso</a:t>
            </a:r>
            <a:r>
              <a:rPr lang="en-US" sz="1800" dirty="0" smtClean="0"/>
              <a:t> del </a:t>
            </a:r>
            <a:r>
              <a:rPr lang="en-US" sz="1800" dirty="0" err="1" smtClean="0"/>
              <a:t>GamePad</a:t>
            </a:r>
            <a:endParaRPr lang="en-US" sz="1800" dirty="0" smtClean="0"/>
          </a:p>
          <a:p>
            <a:pPr lvl="1"/>
            <a:r>
              <a:rPr lang="en-US" sz="1800" dirty="0" smtClean="0"/>
              <a:t>XY Focus</a:t>
            </a:r>
          </a:p>
          <a:p>
            <a:pPr lvl="1"/>
            <a:r>
              <a:rPr lang="en-US" sz="1800" dirty="0" smtClean="0"/>
              <a:t>Debugging tips</a:t>
            </a:r>
          </a:p>
          <a:p>
            <a:r>
              <a:rPr lang="en-US" sz="3200" dirty="0" err="1" smtClean="0"/>
              <a:t>Adaptar</a:t>
            </a:r>
            <a:r>
              <a:rPr lang="en-US" sz="3200" dirty="0" smtClean="0"/>
              <a:t> a TV</a:t>
            </a:r>
          </a:p>
          <a:p>
            <a:pPr lvl="1"/>
            <a:r>
              <a:rPr lang="en-US" sz="1800" dirty="0" smtClean="0"/>
              <a:t>TV-safe area</a:t>
            </a:r>
          </a:p>
          <a:p>
            <a:r>
              <a:rPr lang="en-US" sz="3200" dirty="0" err="1" smtClean="0"/>
              <a:t>Sonidos</a:t>
            </a:r>
            <a:endParaRPr lang="en-US" sz="1800" dirty="0"/>
          </a:p>
          <a:p>
            <a:pPr lvl="1"/>
            <a:endParaRPr lang="en-US" sz="1800" dirty="0"/>
          </a:p>
          <a:p>
            <a:pPr lvl="1"/>
            <a:endParaRPr lang="en-US" sz="1800" dirty="0"/>
          </a:p>
          <a:p>
            <a:pPr marL="234950" lvl="1" indent="0">
              <a:buNone/>
            </a:pPr>
            <a:endParaRPr lang="en-US" sz="3200" dirty="0"/>
          </a:p>
        </p:txBody>
      </p:sp>
      <p:pic>
        <p:nvPicPr>
          <p:cNvPr id="8" name="Picture 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7279344" y="1164424"/>
            <a:ext cx="3764943" cy="27788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Botones</a:t>
            </a:r>
            <a:r>
              <a:rPr lang="en-US" dirty="0" smtClean="0"/>
              <a:t> del Gamepad y </a:t>
            </a:r>
            <a:r>
              <a:rPr lang="en-US" dirty="0"/>
              <a:t>Remote </a:t>
            </a:r>
          </a:p>
        </p:txBody>
      </p:sp>
      <p:graphicFrame>
        <p:nvGraphicFramePr>
          <p:cNvPr id="4" name="Table 3"/>
          <p:cNvGraphicFramePr>
            <a:graphicFrameLocks noGrp="1"/>
          </p:cNvGraphicFramePr>
          <p:nvPr>
            <p:extLst>
              <p:ext uri="{D42A27DB-BD31-4B8C-83A1-F6EECF244321}">
                <p14:modId xmlns:p14="http://schemas.microsoft.com/office/powerpoint/2010/main" val="3822186030"/>
              </p:ext>
            </p:extLst>
          </p:nvPr>
        </p:nvGraphicFramePr>
        <p:xfrm>
          <a:off x="358944" y="1206182"/>
          <a:ext cx="11563817" cy="2876059"/>
        </p:xfrm>
        <a:graphic>
          <a:graphicData uri="http://schemas.openxmlformats.org/drawingml/2006/table">
            <a:tbl>
              <a:tblPr firstRow="1">
                <a:tableStyleId>{5940675A-B579-460E-94D1-54222C63F5DA}</a:tableStyleId>
              </a:tblPr>
              <a:tblGrid>
                <a:gridCol w="1869972">
                  <a:extLst>
                    <a:ext uri="{9D8B030D-6E8A-4147-A177-3AD203B41FA5}">
                      <a16:colId xmlns:a16="http://schemas.microsoft.com/office/drawing/2014/main" val="386076530"/>
                    </a:ext>
                  </a:extLst>
                </a:gridCol>
                <a:gridCol w="2223344">
                  <a:extLst>
                    <a:ext uri="{9D8B030D-6E8A-4147-A177-3AD203B41FA5}">
                      <a16:colId xmlns:a16="http://schemas.microsoft.com/office/drawing/2014/main" val="2181176378"/>
                    </a:ext>
                  </a:extLst>
                </a:gridCol>
                <a:gridCol w="7470501">
                  <a:extLst>
                    <a:ext uri="{9D8B030D-6E8A-4147-A177-3AD203B41FA5}">
                      <a16:colId xmlns:a16="http://schemas.microsoft.com/office/drawing/2014/main" val="2820307971"/>
                    </a:ext>
                  </a:extLst>
                </a:gridCol>
              </a:tblGrid>
              <a:tr h="516330">
                <a:tc>
                  <a:txBody>
                    <a:bodyPr/>
                    <a:lstStyle/>
                    <a:p>
                      <a:r>
                        <a:rPr lang="en-US" sz="1700" b="1" dirty="0" err="1" smtClean="0"/>
                        <a:t>Botón</a:t>
                      </a:r>
                      <a:endParaRPr lang="en-US" sz="1700" b="1" dirty="0"/>
                    </a:p>
                  </a:txBody>
                  <a:tcPr marL="85466" marR="85466" marT="42733" marB="42733" anchor="ctr"/>
                </a:tc>
                <a:tc>
                  <a:txBody>
                    <a:bodyPr/>
                    <a:lstStyle/>
                    <a:p>
                      <a:r>
                        <a:rPr lang="en-US" sz="1700" b="1" dirty="0" err="1" smtClean="0"/>
                        <a:t>Comportamiento</a:t>
                      </a:r>
                      <a:endParaRPr lang="en-US" sz="1700" b="1" dirty="0"/>
                    </a:p>
                  </a:txBody>
                  <a:tcPr marL="85466" marR="85466" marT="42733" marB="42733" anchor="ctr"/>
                </a:tc>
                <a:tc>
                  <a:txBody>
                    <a:bodyPr/>
                    <a:lstStyle/>
                    <a:p>
                      <a:r>
                        <a:rPr lang="en-US" sz="1700" b="1" dirty="0" smtClean="0"/>
                        <a:t>¿</a:t>
                      </a:r>
                      <a:r>
                        <a:rPr lang="en-US" sz="1700" b="1" dirty="0" err="1" smtClean="0"/>
                        <a:t>Cómo</a:t>
                      </a:r>
                      <a:r>
                        <a:rPr lang="en-US" sz="1700" b="1" dirty="0" smtClean="0"/>
                        <a:t>?</a:t>
                      </a:r>
                      <a:endParaRPr lang="en-US" sz="1700" b="1" dirty="0"/>
                    </a:p>
                  </a:txBody>
                  <a:tcPr marL="85466" marR="85466" marT="42733" marB="42733" anchor="ctr"/>
                </a:tc>
                <a:extLst>
                  <a:ext uri="{0D108BD9-81ED-4DB2-BD59-A6C34878D82A}">
                    <a16:rowId xmlns:a16="http://schemas.microsoft.com/office/drawing/2014/main" val="1696010948"/>
                  </a:ext>
                </a:extLst>
              </a:tr>
              <a:tr h="902663">
                <a:tc>
                  <a:txBody>
                    <a:bodyPr/>
                    <a:lstStyle/>
                    <a:p>
                      <a:r>
                        <a:rPr lang="en-US" sz="1700" dirty="0" smtClean="0"/>
                        <a:t>Stick/D-pad </a:t>
                      </a:r>
                      <a:r>
                        <a:rPr lang="en-US" sz="1700" dirty="0" err="1" smtClean="0"/>
                        <a:t>izquierdo</a:t>
                      </a:r>
                      <a:endParaRPr lang="en-US" sz="1700" dirty="0"/>
                    </a:p>
                  </a:txBody>
                  <a:tcPr marL="85466" marR="85466" marT="42733" marB="42733" anchor="ctr"/>
                </a:tc>
                <a:tc>
                  <a:txBody>
                    <a:bodyPr/>
                    <a:lstStyle/>
                    <a:p>
                      <a:r>
                        <a:rPr lang="en-US" sz="1700" dirty="0" smtClean="0"/>
                        <a:t>Mover el </a:t>
                      </a:r>
                      <a:r>
                        <a:rPr lang="en-US" sz="1700" dirty="0" err="1" smtClean="0"/>
                        <a:t>foco</a:t>
                      </a:r>
                      <a:endParaRPr lang="en-US" sz="1700" dirty="0"/>
                    </a:p>
                  </a:txBody>
                  <a:tcPr marL="85466" marR="85466" marT="42733" marB="42733"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5466" marR="85466" marT="42733" marB="42733" anchor="ctr"/>
                </a:tc>
                <a:extLst>
                  <a:ext uri="{0D108BD9-81ED-4DB2-BD59-A6C34878D82A}">
                    <a16:rowId xmlns:a16="http://schemas.microsoft.com/office/drawing/2014/main" val="3840158744"/>
                  </a:ext>
                </a:extLst>
              </a:tr>
              <a:tr h="1161176">
                <a:tc>
                  <a:txBody>
                    <a:bodyPr/>
                    <a:lstStyle/>
                    <a:p>
                      <a:r>
                        <a:rPr lang="en-US" sz="1700" dirty="0"/>
                        <a:t>A/Select</a:t>
                      </a:r>
                    </a:p>
                  </a:txBody>
                  <a:tcPr marL="85466" marR="85466" marT="42733" marB="42733" anchor="ctr"/>
                </a:tc>
                <a:tc>
                  <a:txBody>
                    <a:bodyPr/>
                    <a:lstStyle/>
                    <a:p>
                      <a:r>
                        <a:rPr lang="en-US" sz="1700" baseline="0" dirty="0"/>
                        <a:t>“Click”</a:t>
                      </a:r>
                    </a:p>
                  </a:txBody>
                  <a:tcPr marL="85466" marR="85466" marT="42733" marB="42733" anchor="ctr"/>
                </a:tc>
                <a:tc>
                  <a:txBody>
                    <a:bodyPr/>
                    <a:lstStyle/>
                    <a:p>
                      <a:r>
                        <a:rPr lang="en-US" sz="1800" dirty="0" err="1" smtClean="0"/>
                        <a:t>Usado</a:t>
                      </a:r>
                      <a:r>
                        <a:rPr lang="en-US" sz="1800" dirty="0" smtClean="0"/>
                        <a:t> </a:t>
                      </a:r>
                      <a:r>
                        <a:rPr lang="en-US" sz="1800" dirty="0" err="1" smtClean="0"/>
                        <a:t>por</a:t>
                      </a:r>
                      <a:r>
                        <a:rPr lang="en-US" sz="1800" dirty="0" smtClean="0"/>
                        <a:t> </a:t>
                      </a:r>
                      <a:r>
                        <a:rPr lang="en-US" sz="1800" dirty="0" err="1" smtClean="0"/>
                        <a:t>defecto</a:t>
                      </a:r>
                      <a:r>
                        <a:rPr lang="en-US" sz="1800" dirty="0" smtClean="0"/>
                        <a:t>  </a:t>
                      </a:r>
                      <a:r>
                        <a:rPr lang="en-US" sz="1800" dirty="0" err="1" smtClean="0"/>
                        <a:t>en</a:t>
                      </a:r>
                      <a:r>
                        <a:rPr lang="en-US" sz="1800" dirty="0" smtClean="0"/>
                        <a:t> </a:t>
                      </a:r>
                      <a:r>
                        <a:rPr lang="en-US" sz="1800" dirty="0" err="1" smtClean="0"/>
                        <a:t>controles</a:t>
                      </a:r>
                      <a:r>
                        <a:rPr lang="en-US" sz="1800" baseline="0" dirty="0" smtClean="0"/>
                        <a:t> </a:t>
                      </a:r>
                      <a:r>
                        <a:rPr lang="en-US" sz="1800" baseline="0" dirty="0" err="1" smtClean="0"/>
                        <a:t>como</a:t>
                      </a:r>
                      <a:r>
                        <a:rPr lang="en-US" sz="1800" baseline="0" dirty="0" smtClean="0"/>
                        <a:t> </a:t>
                      </a:r>
                      <a:r>
                        <a:rPr lang="en-US" sz="1800" dirty="0" smtClean="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a:t>
                      </a:r>
                      <a:r>
                        <a:rPr lang="en-US" sz="1800" baseline="0" dirty="0" smtClean="0"/>
                        <a:t>etc.</a:t>
                      </a:r>
                      <a:endParaRPr lang="en-US" sz="1800" baseline="0" dirty="0"/>
                    </a:p>
                    <a:p>
                      <a:endParaRPr lang="en-US" sz="1800" baseline="0" dirty="0"/>
                    </a:p>
                    <a:p>
                      <a:r>
                        <a:rPr lang="en-US" sz="1800" baseline="0" dirty="0" smtClean="0"/>
                        <a:t>Si </a:t>
                      </a:r>
                      <a:r>
                        <a:rPr lang="en-US" sz="1800" baseline="0" dirty="0" err="1" smtClean="0"/>
                        <a:t>creamos</a:t>
                      </a:r>
                      <a:r>
                        <a:rPr lang="en-US" sz="1800" baseline="0" dirty="0" smtClean="0"/>
                        <a:t> </a:t>
                      </a:r>
                      <a:r>
                        <a:rPr lang="en-US" sz="1800" baseline="0" dirty="0" err="1" smtClean="0"/>
                        <a:t>controles</a:t>
                      </a:r>
                      <a:r>
                        <a:rPr lang="en-US" sz="1800" baseline="0" dirty="0" smtClean="0"/>
                        <a:t> </a:t>
                      </a:r>
                      <a:r>
                        <a:rPr lang="en-US" sz="1800" baseline="0" dirty="0" err="1" smtClean="0"/>
                        <a:t>personales</a:t>
                      </a:r>
                      <a:r>
                        <a:rPr lang="en-US" sz="1800" baseline="0" dirty="0" smtClean="0"/>
                        <a:t>, </a:t>
                      </a:r>
                      <a:r>
                        <a:rPr lang="en-US" sz="1800" baseline="0" dirty="0" err="1" smtClean="0"/>
                        <a:t>responde</a:t>
                      </a:r>
                      <a:r>
                        <a:rPr lang="en-US" sz="1800" baseline="0" dirty="0" smtClean="0"/>
                        <a:t> al </a:t>
                      </a:r>
                      <a:r>
                        <a:rPr lang="en-US" sz="1800" baseline="0" dirty="0" err="1" smtClean="0"/>
                        <a:t>evento</a:t>
                      </a:r>
                      <a:r>
                        <a:rPr lang="en-US" sz="1800" baseline="0" dirty="0" smtClean="0"/>
                        <a:t> de la </a:t>
                      </a:r>
                      <a:r>
                        <a:rPr lang="en-US" sz="1800" baseline="0" dirty="0" err="1" smtClean="0"/>
                        <a:t>barra</a:t>
                      </a:r>
                      <a:r>
                        <a:rPr lang="en-US" sz="1800" baseline="0" dirty="0" smtClean="0"/>
                        <a:t> de </a:t>
                      </a:r>
                      <a:r>
                        <a:rPr lang="en-US" sz="1800" dirty="0" err="1" smtClean="0">
                          <a:latin typeface="Consolas" panose="020B0609020204030204" pitchFamily="49" charset="0"/>
                        </a:rPr>
                        <a:t>espacio</a:t>
                      </a:r>
                      <a:r>
                        <a:rPr lang="en-US" sz="1800" dirty="0" smtClean="0"/>
                        <a:t>. </a:t>
                      </a:r>
                      <a:endParaRPr lang="en-US" sz="1800" dirty="0"/>
                    </a:p>
                  </a:txBody>
                  <a:tcPr marL="85466" marR="85466" marT="42733" marB="42733" anchor="ctr"/>
                </a:tc>
                <a:extLst>
                  <a:ext uri="{0D108BD9-81ED-4DB2-BD59-A6C34878D82A}">
                    <a16:rowId xmlns:a16="http://schemas.microsoft.com/office/drawing/2014/main" val="4078328374"/>
                  </a:ext>
                </a:extLst>
              </a:tr>
            </a:tbl>
          </a:graphicData>
        </a:graphic>
      </p:graphicFrame>
    </p:spTree>
    <p:extLst>
      <p:ext uri="{BB962C8B-B14F-4D97-AF65-F5344CB8AC3E}">
        <p14:creationId xmlns:p14="http://schemas.microsoft.com/office/powerpoint/2010/main" val="197591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ext uri="{D42A27DB-BD31-4B8C-83A1-F6EECF244321}">
                <p14:modId xmlns:p14="http://schemas.microsoft.com/office/powerpoint/2010/main" val="383768099"/>
              </p:ext>
            </p:extLst>
          </p:nvPr>
        </p:nvGraphicFramePr>
        <p:xfrm>
          <a:off x="358944" y="1206181"/>
          <a:ext cx="11563817" cy="3778722"/>
        </p:xfrm>
        <a:graphic>
          <a:graphicData uri="http://schemas.openxmlformats.org/drawingml/2006/table">
            <a:tbl>
              <a:tblPr firstRow="1">
                <a:tableStyleId>{5940675A-B579-460E-94D1-54222C63F5DA}</a:tableStyleId>
              </a:tblPr>
              <a:tblGrid>
                <a:gridCol w="1869972">
                  <a:extLst>
                    <a:ext uri="{9D8B030D-6E8A-4147-A177-3AD203B41FA5}">
                      <a16:colId xmlns:a16="http://schemas.microsoft.com/office/drawing/2014/main" val="386076530"/>
                    </a:ext>
                  </a:extLst>
                </a:gridCol>
                <a:gridCol w="2223344">
                  <a:extLst>
                    <a:ext uri="{9D8B030D-6E8A-4147-A177-3AD203B41FA5}">
                      <a16:colId xmlns:a16="http://schemas.microsoft.com/office/drawing/2014/main" val="2181176378"/>
                    </a:ext>
                  </a:extLst>
                </a:gridCol>
                <a:gridCol w="7470501">
                  <a:extLst>
                    <a:ext uri="{9D8B030D-6E8A-4147-A177-3AD203B41FA5}">
                      <a16:colId xmlns:a16="http://schemas.microsoft.com/office/drawing/2014/main" val="2820307971"/>
                    </a:ext>
                  </a:extLst>
                </a:gridCol>
              </a:tblGrid>
              <a:tr h="516330">
                <a:tc>
                  <a:txBody>
                    <a:bodyPr/>
                    <a:lstStyle/>
                    <a:p>
                      <a:r>
                        <a:rPr lang="en-US" sz="1700" b="1" dirty="0" err="1" smtClean="0"/>
                        <a:t>Botón</a:t>
                      </a:r>
                      <a:endParaRPr lang="en-US" sz="1700" b="1" dirty="0"/>
                    </a:p>
                  </a:txBody>
                  <a:tcPr marL="85466" marR="85466" marT="42733" marB="42733" anchor="ctr"/>
                </a:tc>
                <a:tc>
                  <a:txBody>
                    <a:bodyPr/>
                    <a:lstStyle/>
                    <a:p>
                      <a:r>
                        <a:rPr lang="en-US" sz="1700" b="1" dirty="0" err="1" smtClean="0"/>
                        <a:t>Comportamiento</a:t>
                      </a:r>
                      <a:endParaRPr lang="en-US" sz="1700" b="1" dirty="0"/>
                    </a:p>
                  </a:txBody>
                  <a:tcPr marL="85466" marR="85466" marT="42733" marB="42733" anchor="ctr"/>
                </a:tc>
                <a:tc>
                  <a:txBody>
                    <a:bodyPr/>
                    <a:lstStyle/>
                    <a:p>
                      <a:r>
                        <a:rPr lang="en-US" sz="1700" b="1" dirty="0" smtClean="0"/>
                        <a:t>¿</a:t>
                      </a:r>
                      <a:r>
                        <a:rPr lang="en-US" sz="1700" b="1" dirty="0" err="1" smtClean="0"/>
                        <a:t>Cómo</a:t>
                      </a:r>
                      <a:r>
                        <a:rPr lang="en-US" sz="1700" b="1" dirty="0" smtClean="0"/>
                        <a:t>?</a:t>
                      </a:r>
                      <a:endParaRPr lang="en-US" sz="1700" b="1" dirty="0"/>
                    </a:p>
                  </a:txBody>
                  <a:tcPr marL="85466" marR="85466" marT="42733" marB="42733" anchor="ctr"/>
                </a:tc>
                <a:extLst>
                  <a:ext uri="{0D108BD9-81ED-4DB2-BD59-A6C34878D82A}">
                    <a16:rowId xmlns:a16="http://schemas.microsoft.com/office/drawing/2014/main" val="1696010948"/>
                  </a:ext>
                </a:extLst>
              </a:tr>
              <a:tr h="902663">
                <a:tc>
                  <a:txBody>
                    <a:bodyPr/>
                    <a:lstStyle/>
                    <a:p>
                      <a:r>
                        <a:rPr lang="en-US" sz="1700" dirty="0" smtClean="0"/>
                        <a:t>Stick/D-pad </a:t>
                      </a:r>
                      <a:r>
                        <a:rPr lang="en-US" sz="1700" dirty="0" err="1" smtClean="0"/>
                        <a:t>izquierdo</a:t>
                      </a:r>
                      <a:endParaRPr lang="en-US" sz="1700" dirty="0"/>
                    </a:p>
                  </a:txBody>
                  <a:tcPr marL="85466" marR="85466" marT="42733" marB="42733" anchor="ctr"/>
                </a:tc>
                <a:tc>
                  <a:txBody>
                    <a:bodyPr/>
                    <a:lstStyle/>
                    <a:p>
                      <a:r>
                        <a:rPr lang="en-US" sz="1700" dirty="0" smtClean="0"/>
                        <a:t>Mover el </a:t>
                      </a:r>
                      <a:r>
                        <a:rPr lang="en-US" sz="1700" dirty="0" err="1" smtClean="0"/>
                        <a:t>foco</a:t>
                      </a:r>
                      <a:endParaRPr lang="en-US" sz="1700" dirty="0"/>
                    </a:p>
                  </a:txBody>
                  <a:tcPr marL="85466" marR="85466" marT="42733" marB="42733"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5466" marR="85466" marT="42733" marB="42733" anchor="ctr"/>
                </a:tc>
                <a:extLst>
                  <a:ext uri="{0D108BD9-81ED-4DB2-BD59-A6C34878D82A}">
                    <a16:rowId xmlns:a16="http://schemas.microsoft.com/office/drawing/2014/main" val="3840158744"/>
                  </a:ext>
                </a:extLst>
              </a:tr>
              <a:tr h="1161176">
                <a:tc>
                  <a:txBody>
                    <a:bodyPr/>
                    <a:lstStyle/>
                    <a:p>
                      <a:r>
                        <a:rPr lang="en-US" sz="1700" dirty="0"/>
                        <a:t>A/Select</a:t>
                      </a:r>
                    </a:p>
                  </a:txBody>
                  <a:tcPr marL="85466" marR="85466" marT="42733" marB="42733" anchor="ctr"/>
                </a:tc>
                <a:tc>
                  <a:txBody>
                    <a:bodyPr/>
                    <a:lstStyle/>
                    <a:p>
                      <a:r>
                        <a:rPr lang="en-US" sz="1700" baseline="0" dirty="0"/>
                        <a:t>“Click”</a:t>
                      </a:r>
                    </a:p>
                  </a:txBody>
                  <a:tcPr marL="85466" marR="85466" marT="42733" marB="42733" anchor="ctr"/>
                </a:tc>
                <a:tc>
                  <a:txBody>
                    <a:bodyPr/>
                    <a:lstStyle/>
                    <a:p>
                      <a:r>
                        <a:rPr lang="en-US" sz="1800" dirty="0" err="1" smtClean="0"/>
                        <a:t>Usado</a:t>
                      </a:r>
                      <a:r>
                        <a:rPr lang="en-US" sz="1800" dirty="0" smtClean="0"/>
                        <a:t> </a:t>
                      </a:r>
                      <a:r>
                        <a:rPr lang="en-US" sz="1800" dirty="0" err="1" smtClean="0"/>
                        <a:t>por</a:t>
                      </a:r>
                      <a:r>
                        <a:rPr lang="en-US" sz="1800" dirty="0" smtClean="0"/>
                        <a:t> </a:t>
                      </a:r>
                      <a:r>
                        <a:rPr lang="en-US" sz="1800" dirty="0" err="1" smtClean="0"/>
                        <a:t>defecto</a:t>
                      </a:r>
                      <a:r>
                        <a:rPr lang="en-US" sz="1800" dirty="0" smtClean="0"/>
                        <a:t>  </a:t>
                      </a:r>
                      <a:r>
                        <a:rPr lang="en-US" sz="1800" dirty="0" err="1" smtClean="0"/>
                        <a:t>en</a:t>
                      </a:r>
                      <a:r>
                        <a:rPr lang="en-US" sz="1800" dirty="0" smtClean="0"/>
                        <a:t> </a:t>
                      </a:r>
                      <a:r>
                        <a:rPr lang="en-US" sz="1800" dirty="0" err="1" smtClean="0"/>
                        <a:t>controles</a:t>
                      </a:r>
                      <a:r>
                        <a:rPr lang="en-US" sz="1800" baseline="0" dirty="0" smtClean="0"/>
                        <a:t> </a:t>
                      </a:r>
                      <a:r>
                        <a:rPr lang="en-US" sz="1800" baseline="0" dirty="0" err="1" smtClean="0"/>
                        <a:t>como</a:t>
                      </a:r>
                      <a:r>
                        <a:rPr lang="en-US" sz="1800" baseline="0" dirty="0" smtClean="0"/>
                        <a:t> </a:t>
                      </a:r>
                      <a:r>
                        <a:rPr lang="en-US" sz="1800" dirty="0" smtClean="0">
                          <a:latin typeface="Consolas" panose="020B0609020204030204" pitchFamily="49" charset="0"/>
                        </a:rPr>
                        <a:t>Button</a:t>
                      </a:r>
                      <a:r>
                        <a:rPr lang="en-US" sz="1800" dirty="0" smtClean="0"/>
                        <a:t>, </a:t>
                      </a:r>
                      <a:r>
                        <a:rPr lang="en-US" sz="1800" dirty="0" err="1" smtClean="0">
                          <a:latin typeface="Consolas" panose="020B0609020204030204" pitchFamily="49" charset="0"/>
                        </a:rPr>
                        <a:t>ListView</a:t>
                      </a:r>
                      <a:r>
                        <a:rPr lang="en-US" sz="1800" dirty="0" smtClean="0"/>
                        <a:t>, </a:t>
                      </a:r>
                      <a:r>
                        <a:rPr lang="en-US" sz="1800" dirty="0" err="1" smtClean="0">
                          <a:latin typeface="Consolas" panose="020B0609020204030204" pitchFamily="49" charset="0"/>
                        </a:rPr>
                        <a:t>MenuFlyout</a:t>
                      </a:r>
                      <a:r>
                        <a:rPr lang="en-US" sz="1800" dirty="0" smtClean="0"/>
                        <a:t>,</a:t>
                      </a:r>
                      <a:r>
                        <a:rPr lang="en-US" sz="1800" baseline="0" dirty="0" smtClean="0"/>
                        <a:t> etc.</a:t>
                      </a:r>
                    </a:p>
                    <a:p>
                      <a:endParaRPr lang="en-US" sz="1800" baseline="0" dirty="0" smtClean="0"/>
                    </a:p>
                    <a:p>
                      <a:r>
                        <a:rPr lang="en-US" sz="1800" baseline="0" dirty="0" smtClean="0"/>
                        <a:t>Si </a:t>
                      </a:r>
                      <a:r>
                        <a:rPr lang="en-US" sz="1800" baseline="0" dirty="0" err="1" smtClean="0"/>
                        <a:t>creamos</a:t>
                      </a:r>
                      <a:r>
                        <a:rPr lang="en-US" sz="1800" baseline="0" dirty="0" smtClean="0"/>
                        <a:t> </a:t>
                      </a:r>
                      <a:r>
                        <a:rPr lang="en-US" sz="1800" baseline="0" dirty="0" err="1" smtClean="0"/>
                        <a:t>controles</a:t>
                      </a:r>
                      <a:r>
                        <a:rPr lang="en-US" sz="1800" baseline="0" dirty="0" smtClean="0"/>
                        <a:t> </a:t>
                      </a:r>
                      <a:r>
                        <a:rPr lang="en-US" sz="1800" baseline="0" dirty="0" err="1" smtClean="0"/>
                        <a:t>personales</a:t>
                      </a:r>
                      <a:r>
                        <a:rPr lang="en-US" sz="1800" baseline="0" dirty="0" smtClean="0"/>
                        <a:t>, </a:t>
                      </a:r>
                      <a:r>
                        <a:rPr lang="en-US" sz="1800" baseline="0" dirty="0" err="1" smtClean="0"/>
                        <a:t>responde</a:t>
                      </a:r>
                      <a:r>
                        <a:rPr lang="en-US" sz="1800" baseline="0" dirty="0" smtClean="0"/>
                        <a:t> al </a:t>
                      </a:r>
                      <a:r>
                        <a:rPr lang="en-US" sz="1800" baseline="0" dirty="0" err="1" smtClean="0"/>
                        <a:t>evento</a:t>
                      </a:r>
                      <a:r>
                        <a:rPr lang="en-US" sz="1800" baseline="0" dirty="0" smtClean="0"/>
                        <a:t> de la </a:t>
                      </a:r>
                      <a:r>
                        <a:rPr lang="en-US" sz="1800" baseline="0" dirty="0" err="1" smtClean="0"/>
                        <a:t>barra</a:t>
                      </a:r>
                      <a:r>
                        <a:rPr lang="en-US" sz="1800" baseline="0" dirty="0" smtClean="0"/>
                        <a:t> de </a:t>
                      </a:r>
                      <a:r>
                        <a:rPr lang="en-US" sz="1800" dirty="0" err="1" smtClean="0">
                          <a:latin typeface="Consolas" panose="020B0609020204030204" pitchFamily="49" charset="0"/>
                        </a:rPr>
                        <a:t>espacio</a:t>
                      </a:r>
                      <a:r>
                        <a:rPr lang="en-US" sz="1800" dirty="0" smtClean="0"/>
                        <a:t>. </a:t>
                      </a:r>
                      <a:endParaRPr lang="en-US" sz="1800" dirty="0"/>
                    </a:p>
                  </a:txBody>
                  <a:tcPr marL="85466" marR="85466" marT="42733" marB="42733" anchor="ctr"/>
                </a:tc>
                <a:extLst>
                  <a:ext uri="{0D108BD9-81ED-4DB2-BD59-A6C34878D82A}">
                    <a16:rowId xmlns:a16="http://schemas.microsoft.com/office/drawing/2014/main" val="4078328374"/>
                  </a:ext>
                </a:extLst>
              </a:tr>
              <a:tr h="902663">
                <a:tc>
                  <a:txBody>
                    <a:bodyPr/>
                    <a:lstStyle/>
                    <a:p>
                      <a:r>
                        <a:rPr lang="en-US" sz="1700" dirty="0"/>
                        <a:t>B/Back</a:t>
                      </a:r>
                    </a:p>
                  </a:txBody>
                  <a:tcPr marL="85466" marR="85466" marT="42733" marB="42733" anchor="ctr"/>
                </a:tc>
                <a:tc>
                  <a:txBody>
                    <a:bodyPr/>
                    <a:lstStyle/>
                    <a:p>
                      <a:r>
                        <a:rPr lang="en-US" sz="1700" baseline="0" dirty="0" err="1" smtClean="0"/>
                        <a:t>Ir</a:t>
                      </a:r>
                      <a:r>
                        <a:rPr lang="en-US" sz="1700" baseline="0" dirty="0" smtClean="0"/>
                        <a:t> </a:t>
                      </a:r>
                      <a:r>
                        <a:rPr lang="en-US" sz="1700" baseline="0" dirty="0" err="1" smtClean="0"/>
                        <a:t>atrás</a:t>
                      </a:r>
                      <a:endParaRPr lang="en-US" sz="1700" baseline="0" dirty="0"/>
                    </a:p>
                  </a:txBody>
                  <a:tcPr marL="85466" marR="85466" marT="42733" marB="42733"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smtClean="0"/>
                        <a:t>Responde</a:t>
                      </a:r>
                      <a:r>
                        <a:rPr lang="en-US" sz="1800" dirty="0" smtClean="0"/>
                        <a:t> al </a:t>
                      </a:r>
                      <a:r>
                        <a:rPr lang="en-US" sz="1800" dirty="0" err="1" smtClean="0"/>
                        <a:t>evento</a:t>
                      </a:r>
                      <a:r>
                        <a:rPr lang="en-US" sz="1800" dirty="0" smtClean="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smtClean="0"/>
                        <a:t>cuando</a:t>
                      </a:r>
                      <a:r>
                        <a:rPr lang="en-US" sz="1800" dirty="0" smtClean="0"/>
                        <a:t> </a:t>
                      </a:r>
                      <a:r>
                        <a:rPr lang="en-US" sz="1800" dirty="0" err="1" smtClean="0"/>
                        <a:t>implementamos</a:t>
                      </a:r>
                      <a:r>
                        <a:rPr lang="en-US" sz="1800" dirty="0" smtClean="0"/>
                        <a:t> la </a:t>
                      </a:r>
                      <a:r>
                        <a:rPr lang="en-US" sz="1800" dirty="0" err="1" smtClean="0"/>
                        <a:t>navegación</a:t>
                      </a:r>
                      <a:r>
                        <a:rPr lang="en-US" sz="1800" dirty="0" smtClean="0"/>
                        <a:t> </a:t>
                      </a:r>
                      <a:r>
                        <a:rPr lang="en-US" sz="1800" dirty="0" err="1" smtClean="0"/>
                        <a:t>atrás</a:t>
                      </a:r>
                      <a:endParaRPr lang="en-US" sz="1800" dirty="0"/>
                    </a:p>
                  </a:txBody>
                  <a:tcPr marL="85466" marR="85466" marT="42733" marB="42733" anchor="ctr"/>
                </a:tc>
                <a:extLst>
                  <a:ext uri="{0D108BD9-81ED-4DB2-BD59-A6C34878D82A}">
                    <a16:rowId xmlns:a16="http://schemas.microsoft.com/office/drawing/2014/main" val="2376072584"/>
                  </a:ext>
                </a:extLst>
              </a:tr>
            </a:tbl>
          </a:graphicData>
        </a:graphic>
      </p:graphicFrame>
    </p:spTree>
    <p:extLst>
      <p:ext uri="{BB962C8B-B14F-4D97-AF65-F5344CB8AC3E}">
        <p14:creationId xmlns:p14="http://schemas.microsoft.com/office/powerpoint/2010/main" val="211939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ext uri="{D42A27DB-BD31-4B8C-83A1-F6EECF244321}">
                <p14:modId xmlns:p14="http://schemas.microsoft.com/office/powerpoint/2010/main" val="846739176"/>
              </p:ext>
            </p:extLst>
          </p:nvPr>
        </p:nvGraphicFramePr>
        <p:xfrm>
          <a:off x="358944" y="1206181"/>
          <a:ext cx="11563817" cy="4681385"/>
        </p:xfrm>
        <a:graphic>
          <a:graphicData uri="http://schemas.openxmlformats.org/drawingml/2006/table">
            <a:tbl>
              <a:tblPr firstRow="1">
                <a:tableStyleId>{5940675A-B579-460E-94D1-54222C63F5DA}</a:tableStyleId>
              </a:tblPr>
              <a:tblGrid>
                <a:gridCol w="1869972">
                  <a:extLst>
                    <a:ext uri="{9D8B030D-6E8A-4147-A177-3AD203B41FA5}">
                      <a16:colId xmlns:a16="http://schemas.microsoft.com/office/drawing/2014/main" val="386076530"/>
                    </a:ext>
                  </a:extLst>
                </a:gridCol>
                <a:gridCol w="2223344">
                  <a:extLst>
                    <a:ext uri="{9D8B030D-6E8A-4147-A177-3AD203B41FA5}">
                      <a16:colId xmlns:a16="http://schemas.microsoft.com/office/drawing/2014/main" val="2181176378"/>
                    </a:ext>
                  </a:extLst>
                </a:gridCol>
                <a:gridCol w="7470501">
                  <a:extLst>
                    <a:ext uri="{9D8B030D-6E8A-4147-A177-3AD203B41FA5}">
                      <a16:colId xmlns:a16="http://schemas.microsoft.com/office/drawing/2014/main" val="2820307971"/>
                    </a:ext>
                  </a:extLst>
                </a:gridCol>
              </a:tblGrid>
              <a:tr h="516330">
                <a:tc>
                  <a:txBody>
                    <a:bodyPr/>
                    <a:lstStyle/>
                    <a:p>
                      <a:r>
                        <a:rPr lang="en-US" sz="1700" b="1" dirty="0" err="1" smtClean="0"/>
                        <a:t>Botón</a:t>
                      </a:r>
                      <a:endParaRPr lang="en-US" sz="1700" b="1" dirty="0"/>
                    </a:p>
                  </a:txBody>
                  <a:tcPr marL="85466" marR="85466" marT="42733" marB="42733" anchor="ctr"/>
                </a:tc>
                <a:tc>
                  <a:txBody>
                    <a:bodyPr/>
                    <a:lstStyle/>
                    <a:p>
                      <a:r>
                        <a:rPr lang="en-US" sz="1700" b="1" dirty="0" err="1" smtClean="0"/>
                        <a:t>Comportamiento</a:t>
                      </a:r>
                      <a:endParaRPr lang="en-US" sz="1700" b="1" dirty="0"/>
                    </a:p>
                  </a:txBody>
                  <a:tcPr marL="85466" marR="85466" marT="42733" marB="42733" anchor="ctr"/>
                </a:tc>
                <a:tc>
                  <a:txBody>
                    <a:bodyPr/>
                    <a:lstStyle/>
                    <a:p>
                      <a:r>
                        <a:rPr lang="en-US" sz="1700" b="1" dirty="0" smtClean="0"/>
                        <a:t>¿</a:t>
                      </a:r>
                      <a:r>
                        <a:rPr lang="en-US" sz="1700" b="1" dirty="0" err="1" smtClean="0"/>
                        <a:t>Cómo</a:t>
                      </a:r>
                      <a:r>
                        <a:rPr lang="en-US" sz="1700" b="1" dirty="0" smtClean="0"/>
                        <a:t>?</a:t>
                      </a:r>
                      <a:endParaRPr lang="en-US" sz="1700" b="1" dirty="0"/>
                    </a:p>
                  </a:txBody>
                  <a:tcPr marL="85466" marR="85466" marT="42733" marB="42733" anchor="ctr"/>
                </a:tc>
                <a:extLst>
                  <a:ext uri="{0D108BD9-81ED-4DB2-BD59-A6C34878D82A}">
                    <a16:rowId xmlns:a16="http://schemas.microsoft.com/office/drawing/2014/main" val="1696010948"/>
                  </a:ext>
                </a:extLst>
              </a:tr>
              <a:tr h="902663">
                <a:tc>
                  <a:txBody>
                    <a:bodyPr/>
                    <a:lstStyle/>
                    <a:p>
                      <a:r>
                        <a:rPr lang="en-US" sz="1700" dirty="0" smtClean="0"/>
                        <a:t>Stick/D-pad </a:t>
                      </a:r>
                      <a:r>
                        <a:rPr lang="en-US" sz="1700" dirty="0" err="1" smtClean="0"/>
                        <a:t>izquierdo</a:t>
                      </a:r>
                      <a:endParaRPr lang="en-US" sz="1700" dirty="0"/>
                    </a:p>
                  </a:txBody>
                  <a:tcPr marL="85466" marR="85466" marT="42733" marB="42733" anchor="ctr"/>
                </a:tc>
                <a:tc>
                  <a:txBody>
                    <a:bodyPr/>
                    <a:lstStyle/>
                    <a:p>
                      <a:r>
                        <a:rPr lang="en-US" sz="1700" dirty="0" smtClean="0"/>
                        <a:t>Mover el </a:t>
                      </a:r>
                      <a:r>
                        <a:rPr lang="en-US" sz="1700" dirty="0" err="1" smtClean="0"/>
                        <a:t>foco</a:t>
                      </a:r>
                      <a:endParaRPr lang="en-US" sz="1700" dirty="0"/>
                    </a:p>
                  </a:txBody>
                  <a:tcPr marL="85466" marR="85466" marT="42733" marB="42733"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5466" marR="85466" marT="42733" marB="42733" anchor="ctr"/>
                </a:tc>
                <a:extLst>
                  <a:ext uri="{0D108BD9-81ED-4DB2-BD59-A6C34878D82A}">
                    <a16:rowId xmlns:a16="http://schemas.microsoft.com/office/drawing/2014/main" val="3840158744"/>
                  </a:ext>
                </a:extLst>
              </a:tr>
              <a:tr h="1161176">
                <a:tc>
                  <a:txBody>
                    <a:bodyPr/>
                    <a:lstStyle/>
                    <a:p>
                      <a:r>
                        <a:rPr lang="en-US" sz="1700" dirty="0"/>
                        <a:t>A/Select</a:t>
                      </a:r>
                    </a:p>
                  </a:txBody>
                  <a:tcPr marL="85466" marR="85466" marT="42733" marB="42733" anchor="ctr"/>
                </a:tc>
                <a:tc>
                  <a:txBody>
                    <a:bodyPr/>
                    <a:lstStyle/>
                    <a:p>
                      <a:r>
                        <a:rPr lang="en-US" sz="1700" baseline="0" dirty="0"/>
                        <a:t>“Click”</a:t>
                      </a:r>
                    </a:p>
                  </a:txBody>
                  <a:tcPr marL="85466" marR="85466" marT="42733" marB="42733" anchor="ctr"/>
                </a:tc>
                <a:tc>
                  <a:txBody>
                    <a:bodyPr/>
                    <a:lstStyle/>
                    <a:p>
                      <a:r>
                        <a:rPr lang="en-US" sz="1800" dirty="0" err="1" smtClean="0"/>
                        <a:t>Usado</a:t>
                      </a:r>
                      <a:r>
                        <a:rPr lang="en-US" sz="1800" dirty="0" smtClean="0"/>
                        <a:t> </a:t>
                      </a:r>
                      <a:r>
                        <a:rPr lang="en-US" sz="1800" dirty="0" err="1" smtClean="0"/>
                        <a:t>por</a:t>
                      </a:r>
                      <a:r>
                        <a:rPr lang="en-US" sz="1800" dirty="0" smtClean="0"/>
                        <a:t> </a:t>
                      </a:r>
                      <a:r>
                        <a:rPr lang="en-US" sz="1800" dirty="0" err="1" smtClean="0"/>
                        <a:t>defecto</a:t>
                      </a:r>
                      <a:r>
                        <a:rPr lang="en-US" sz="1800" dirty="0" smtClean="0"/>
                        <a:t>  </a:t>
                      </a:r>
                      <a:r>
                        <a:rPr lang="en-US" sz="1800" dirty="0" err="1" smtClean="0"/>
                        <a:t>en</a:t>
                      </a:r>
                      <a:r>
                        <a:rPr lang="en-US" sz="1800" dirty="0" smtClean="0"/>
                        <a:t> </a:t>
                      </a:r>
                      <a:r>
                        <a:rPr lang="en-US" sz="1800" dirty="0" err="1" smtClean="0"/>
                        <a:t>controles</a:t>
                      </a:r>
                      <a:r>
                        <a:rPr lang="en-US" sz="1800" baseline="0" dirty="0" smtClean="0"/>
                        <a:t> </a:t>
                      </a:r>
                      <a:r>
                        <a:rPr lang="en-US" sz="1800" baseline="0" dirty="0" err="1" smtClean="0"/>
                        <a:t>como</a:t>
                      </a:r>
                      <a:r>
                        <a:rPr lang="en-US" sz="1800" baseline="0" dirty="0" smtClean="0"/>
                        <a:t> </a:t>
                      </a:r>
                      <a:r>
                        <a:rPr lang="en-US" sz="1800" dirty="0" smtClean="0">
                          <a:latin typeface="Consolas" panose="020B0609020204030204" pitchFamily="49" charset="0"/>
                        </a:rPr>
                        <a:t>Button</a:t>
                      </a:r>
                      <a:r>
                        <a:rPr lang="en-US" sz="1800" dirty="0" smtClean="0"/>
                        <a:t>, </a:t>
                      </a:r>
                      <a:r>
                        <a:rPr lang="en-US" sz="1800" dirty="0" err="1" smtClean="0">
                          <a:latin typeface="Consolas" panose="020B0609020204030204" pitchFamily="49" charset="0"/>
                        </a:rPr>
                        <a:t>ListView</a:t>
                      </a:r>
                      <a:r>
                        <a:rPr lang="en-US" sz="1800" dirty="0" smtClean="0"/>
                        <a:t>, </a:t>
                      </a:r>
                      <a:r>
                        <a:rPr lang="en-US" sz="1800" dirty="0" err="1" smtClean="0">
                          <a:latin typeface="Consolas" panose="020B0609020204030204" pitchFamily="49" charset="0"/>
                        </a:rPr>
                        <a:t>MenuFlyout</a:t>
                      </a:r>
                      <a:r>
                        <a:rPr lang="en-US" sz="1800" dirty="0" smtClean="0"/>
                        <a:t>,</a:t>
                      </a:r>
                      <a:r>
                        <a:rPr lang="en-US" sz="1800" baseline="0" dirty="0" smtClean="0"/>
                        <a:t> etc.</a:t>
                      </a:r>
                    </a:p>
                    <a:p>
                      <a:endParaRPr lang="en-US" sz="1800" baseline="0" dirty="0" smtClean="0"/>
                    </a:p>
                    <a:p>
                      <a:r>
                        <a:rPr lang="en-US" sz="1800" baseline="0" dirty="0" smtClean="0"/>
                        <a:t>Si </a:t>
                      </a:r>
                      <a:r>
                        <a:rPr lang="en-US" sz="1800" baseline="0" dirty="0" err="1" smtClean="0"/>
                        <a:t>creamos</a:t>
                      </a:r>
                      <a:r>
                        <a:rPr lang="en-US" sz="1800" baseline="0" dirty="0" smtClean="0"/>
                        <a:t> </a:t>
                      </a:r>
                      <a:r>
                        <a:rPr lang="en-US" sz="1800" baseline="0" dirty="0" err="1" smtClean="0"/>
                        <a:t>controles</a:t>
                      </a:r>
                      <a:r>
                        <a:rPr lang="en-US" sz="1800" baseline="0" dirty="0" smtClean="0"/>
                        <a:t> </a:t>
                      </a:r>
                      <a:r>
                        <a:rPr lang="en-US" sz="1800" baseline="0" dirty="0" err="1" smtClean="0"/>
                        <a:t>personales</a:t>
                      </a:r>
                      <a:r>
                        <a:rPr lang="en-US" sz="1800" baseline="0" dirty="0" smtClean="0"/>
                        <a:t>, </a:t>
                      </a:r>
                      <a:r>
                        <a:rPr lang="en-US" sz="1800" baseline="0" dirty="0" err="1" smtClean="0"/>
                        <a:t>responde</a:t>
                      </a:r>
                      <a:r>
                        <a:rPr lang="en-US" sz="1800" baseline="0" dirty="0" smtClean="0"/>
                        <a:t> al </a:t>
                      </a:r>
                      <a:r>
                        <a:rPr lang="en-US" sz="1800" baseline="0" dirty="0" err="1" smtClean="0"/>
                        <a:t>evento</a:t>
                      </a:r>
                      <a:r>
                        <a:rPr lang="en-US" sz="1800" baseline="0" dirty="0" smtClean="0"/>
                        <a:t> de la </a:t>
                      </a:r>
                      <a:r>
                        <a:rPr lang="en-US" sz="1800" baseline="0" dirty="0" err="1" smtClean="0"/>
                        <a:t>barra</a:t>
                      </a:r>
                      <a:r>
                        <a:rPr lang="en-US" sz="1800" baseline="0" dirty="0" smtClean="0"/>
                        <a:t> de </a:t>
                      </a:r>
                      <a:r>
                        <a:rPr lang="en-US" sz="1800" dirty="0" err="1" smtClean="0">
                          <a:latin typeface="Consolas" panose="020B0609020204030204" pitchFamily="49" charset="0"/>
                        </a:rPr>
                        <a:t>espacio</a:t>
                      </a:r>
                      <a:r>
                        <a:rPr lang="en-US" sz="1800" dirty="0" smtClean="0"/>
                        <a:t>. </a:t>
                      </a:r>
                      <a:endParaRPr lang="en-US" sz="1800" dirty="0"/>
                    </a:p>
                  </a:txBody>
                  <a:tcPr marL="85466" marR="85466" marT="42733" marB="42733" anchor="ctr"/>
                </a:tc>
                <a:extLst>
                  <a:ext uri="{0D108BD9-81ED-4DB2-BD59-A6C34878D82A}">
                    <a16:rowId xmlns:a16="http://schemas.microsoft.com/office/drawing/2014/main" val="4078328374"/>
                  </a:ext>
                </a:extLst>
              </a:tr>
              <a:tr h="902663">
                <a:tc>
                  <a:txBody>
                    <a:bodyPr/>
                    <a:lstStyle/>
                    <a:p>
                      <a:r>
                        <a:rPr lang="en-US" sz="1700" dirty="0"/>
                        <a:t>B/Back</a:t>
                      </a:r>
                    </a:p>
                  </a:txBody>
                  <a:tcPr marL="85466" marR="85466" marT="42733" marB="42733" anchor="ctr"/>
                </a:tc>
                <a:tc>
                  <a:txBody>
                    <a:bodyPr/>
                    <a:lstStyle/>
                    <a:p>
                      <a:r>
                        <a:rPr lang="en-US" sz="1700" baseline="0" dirty="0" err="1" smtClean="0"/>
                        <a:t>Ir</a:t>
                      </a:r>
                      <a:r>
                        <a:rPr lang="en-US" sz="1700" baseline="0" dirty="0" smtClean="0"/>
                        <a:t> </a:t>
                      </a:r>
                      <a:r>
                        <a:rPr lang="en-US" sz="1700" baseline="0" dirty="0" err="1" smtClean="0"/>
                        <a:t>atrás</a:t>
                      </a:r>
                      <a:endParaRPr lang="en-US" sz="1700" baseline="0" dirty="0"/>
                    </a:p>
                  </a:txBody>
                  <a:tcPr marL="85466" marR="85466" marT="42733" marB="42733"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smtClean="0"/>
                        <a:t>Responde</a:t>
                      </a:r>
                      <a:r>
                        <a:rPr lang="en-US" sz="1800" dirty="0" smtClean="0"/>
                        <a:t> al </a:t>
                      </a:r>
                      <a:r>
                        <a:rPr lang="en-US" sz="1800" dirty="0" err="1" smtClean="0"/>
                        <a:t>evento</a:t>
                      </a:r>
                      <a:r>
                        <a:rPr lang="en-US" sz="1800" dirty="0" smtClean="0"/>
                        <a:t> </a:t>
                      </a:r>
                      <a:r>
                        <a:rPr lang="en-US" sz="1800" dirty="0" err="1" smtClean="0">
                          <a:latin typeface="Consolas" panose="020B0609020204030204" pitchFamily="49" charset="0"/>
                        </a:rPr>
                        <a:t>SystemNavigationManager.BackRequested</a:t>
                      </a:r>
                      <a:r>
                        <a:rPr lang="en-US" sz="1800" dirty="0" smtClean="0">
                          <a:latin typeface="Consolas" panose="020B0609020204030204" pitchFamily="49" charset="0"/>
                        </a:rPr>
                        <a:t> </a:t>
                      </a:r>
                      <a:r>
                        <a:rPr lang="en-US" sz="1800" dirty="0" err="1" smtClean="0"/>
                        <a:t>cuando</a:t>
                      </a:r>
                      <a:r>
                        <a:rPr lang="en-US" sz="1800" dirty="0" smtClean="0"/>
                        <a:t> </a:t>
                      </a:r>
                      <a:r>
                        <a:rPr lang="en-US" sz="1800" dirty="0" err="1" smtClean="0"/>
                        <a:t>implementamos</a:t>
                      </a:r>
                      <a:r>
                        <a:rPr lang="en-US" sz="1800" dirty="0" smtClean="0"/>
                        <a:t> la </a:t>
                      </a:r>
                      <a:r>
                        <a:rPr lang="en-US" sz="1800" dirty="0" err="1" smtClean="0"/>
                        <a:t>navegación</a:t>
                      </a:r>
                      <a:r>
                        <a:rPr lang="en-US" sz="1800" dirty="0" smtClean="0"/>
                        <a:t> </a:t>
                      </a:r>
                      <a:r>
                        <a:rPr lang="en-US" sz="1800" dirty="0" err="1" smtClean="0"/>
                        <a:t>atrás</a:t>
                      </a:r>
                      <a:endParaRPr lang="en-US" sz="1800" dirty="0"/>
                    </a:p>
                  </a:txBody>
                  <a:tcPr marL="85466" marR="85466" marT="42733" marB="42733" anchor="ctr"/>
                </a:tc>
                <a:extLst>
                  <a:ext uri="{0D108BD9-81ED-4DB2-BD59-A6C34878D82A}">
                    <a16:rowId xmlns:a16="http://schemas.microsoft.com/office/drawing/2014/main" val="2376072584"/>
                  </a:ext>
                </a:extLst>
              </a:tr>
              <a:tr h="902663">
                <a:tc>
                  <a:txBody>
                    <a:bodyPr/>
                    <a:lstStyle/>
                    <a:p>
                      <a:r>
                        <a:rPr lang="en-US" sz="1700" dirty="0"/>
                        <a:t>Menu</a:t>
                      </a:r>
                    </a:p>
                  </a:txBody>
                  <a:tcPr marL="85466" marR="85466" marT="42733" marB="42733" anchor="ctr"/>
                </a:tc>
                <a:tc>
                  <a:txBody>
                    <a:bodyPr/>
                    <a:lstStyle/>
                    <a:p>
                      <a:r>
                        <a:rPr lang="en-US" sz="1700" baseline="0" dirty="0" err="1" smtClean="0"/>
                        <a:t>Mostrar</a:t>
                      </a:r>
                      <a:r>
                        <a:rPr lang="en-US" sz="1700" baseline="0" dirty="0" smtClean="0"/>
                        <a:t> menu contextual</a:t>
                      </a:r>
                      <a:endParaRPr lang="en-US" sz="1700" baseline="0" dirty="0"/>
                    </a:p>
                  </a:txBody>
                  <a:tcPr marL="85466" marR="85466" marT="42733" marB="42733"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smtClean="0"/>
                        <a:t>Muestra</a:t>
                      </a:r>
                      <a:r>
                        <a:rPr lang="en-US" sz="1800" dirty="0" smtClean="0"/>
                        <a:t> </a:t>
                      </a:r>
                      <a:r>
                        <a:rPr lang="en-US" sz="1800" dirty="0" err="1" smtClean="0"/>
                        <a:t>menús</a:t>
                      </a:r>
                      <a:r>
                        <a:rPr lang="en-US" sz="1800" baseline="0" dirty="0" smtClean="0"/>
                        <a:t> del </a:t>
                      </a:r>
                      <a:r>
                        <a:rPr lang="en-US" sz="1800" baseline="0" dirty="0" err="1" smtClean="0"/>
                        <a:t>tipo</a:t>
                      </a:r>
                      <a:r>
                        <a:rPr lang="en-US" sz="1800" baseline="0" dirty="0" smtClean="0"/>
                        <a:t> </a:t>
                      </a:r>
                      <a:r>
                        <a:rPr lang="en-US" sz="1800" dirty="0" err="1" smtClean="0">
                          <a:latin typeface="Consolas" panose="020B0609020204030204" pitchFamily="49" charset="0"/>
                        </a:rPr>
                        <a:t>ContextFlyout</a:t>
                      </a:r>
                      <a:r>
                        <a:rPr lang="en-US" sz="1800" dirty="0" smtClean="0"/>
                        <a:t> y </a:t>
                      </a:r>
                      <a:r>
                        <a:rPr lang="en-US" sz="1800" dirty="0" err="1" smtClean="0"/>
                        <a:t>responde</a:t>
                      </a:r>
                      <a:r>
                        <a:rPr lang="en-US" sz="1800" dirty="0" smtClean="0"/>
                        <a:t> al</a:t>
                      </a:r>
                      <a:r>
                        <a:rPr lang="en-US" sz="1800" baseline="0" dirty="0" smtClean="0"/>
                        <a:t> </a:t>
                      </a:r>
                      <a:r>
                        <a:rPr lang="en-US" sz="1800" baseline="0" dirty="0" err="1" smtClean="0"/>
                        <a:t>evento</a:t>
                      </a:r>
                      <a:r>
                        <a:rPr lang="en-US" sz="1800" baseline="0" dirty="0" smtClean="0"/>
                        <a:t> </a:t>
                      </a:r>
                      <a:r>
                        <a:rPr lang="en-US" sz="1800" dirty="0" err="1" smtClean="0">
                          <a:latin typeface="Consolas" panose="020B0609020204030204" pitchFamily="49" charset="0"/>
                        </a:rPr>
                        <a:t>ContextRequested</a:t>
                      </a:r>
                      <a:r>
                        <a:rPr lang="en-US" sz="1800" dirty="0" smtClean="0"/>
                        <a:t>.</a:t>
                      </a:r>
                      <a:endParaRPr lang="en-US" sz="1800" i="1" dirty="0"/>
                    </a:p>
                  </a:txBody>
                  <a:tcPr marL="85466" marR="85466" marT="42733" marB="42733" anchor="ctr"/>
                </a:tc>
                <a:extLst>
                  <a:ext uri="{0D108BD9-81ED-4DB2-BD59-A6C34878D82A}">
                    <a16:rowId xmlns:a16="http://schemas.microsoft.com/office/drawing/2014/main" val="2844080030"/>
                  </a:ext>
                </a:extLst>
              </a:tr>
            </a:tbl>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1028579" y="4963119"/>
            <a:ext cx="316421" cy="390815"/>
          </a:xfrm>
          <a:prstGeom prst="rect">
            <a:avLst/>
          </a:prstGeom>
        </p:spPr>
      </p:pic>
    </p:spTree>
    <p:extLst>
      <p:ext uri="{BB962C8B-B14F-4D97-AF65-F5344CB8AC3E}">
        <p14:creationId xmlns:p14="http://schemas.microsoft.com/office/powerpoint/2010/main" val="313300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ext uri="{D42A27DB-BD31-4B8C-83A1-F6EECF244321}">
                <p14:modId xmlns:p14="http://schemas.microsoft.com/office/powerpoint/2010/main" val="2493973437"/>
              </p:ext>
            </p:extLst>
          </p:nvPr>
        </p:nvGraphicFramePr>
        <p:xfrm>
          <a:off x="358944" y="1206181"/>
          <a:ext cx="11563817" cy="5584048"/>
        </p:xfrm>
        <a:graphic>
          <a:graphicData uri="http://schemas.openxmlformats.org/drawingml/2006/table">
            <a:tbl>
              <a:tblPr firstRow="1">
                <a:tableStyleId>{5940675A-B579-460E-94D1-54222C63F5DA}</a:tableStyleId>
              </a:tblPr>
              <a:tblGrid>
                <a:gridCol w="1869972">
                  <a:extLst>
                    <a:ext uri="{9D8B030D-6E8A-4147-A177-3AD203B41FA5}">
                      <a16:colId xmlns:a16="http://schemas.microsoft.com/office/drawing/2014/main" val="386076530"/>
                    </a:ext>
                  </a:extLst>
                </a:gridCol>
                <a:gridCol w="2223344">
                  <a:extLst>
                    <a:ext uri="{9D8B030D-6E8A-4147-A177-3AD203B41FA5}">
                      <a16:colId xmlns:a16="http://schemas.microsoft.com/office/drawing/2014/main" val="2181176378"/>
                    </a:ext>
                  </a:extLst>
                </a:gridCol>
                <a:gridCol w="7470501">
                  <a:extLst>
                    <a:ext uri="{9D8B030D-6E8A-4147-A177-3AD203B41FA5}">
                      <a16:colId xmlns:a16="http://schemas.microsoft.com/office/drawing/2014/main" val="2820307971"/>
                    </a:ext>
                  </a:extLst>
                </a:gridCol>
              </a:tblGrid>
              <a:tr h="516330">
                <a:tc>
                  <a:txBody>
                    <a:bodyPr/>
                    <a:lstStyle/>
                    <a:p>
                      <a:r>
                        <a:rPr lang="en-US" sz="1700" b="1" dirty="0" err="1" smtClean="0"/>
                        <a:t>Botón</a:t>
                      </a:r>
                      <a:endParaRPr lang="en-US" sz="1700" b="1" dirty="0"/>
                    </a:p>
                  </a:txBody>
                  <a:tcPr marL="85466" marR="85466" marT="42733" marB="42733" anchor="ctr"/>
                </a:tc>
                <a:tc>
                  <a:txBody>
                    <a:bodyPr/>
                    <a:lstStyle/>
                    <a:p>
                      <a:r>
                        <a:rPr lang="en-US" sz="1700" b="1" dirty="0" err="1" smtClean="0"/>
                        <a:t>Comportamiento</a:t>
                      </a:r>
                      <a:endParaRPr lang="en-US" sz="1700" b="1" dirty="0"/>
                    </a:p>
                  </a:txBody>
                  <a:tcPr marL="85466" marR="85466" marT="42733" marB="42733" anchor="ctr"/>
                </a:tc>
                <a:tc>
                  <a:txBody>
                    <a:bodyPr/>
                    <a:lstStyle/>
                    <a:p>
                      <a:r>
                        <a:rPr lang="en-US" sz="1700" b="1" dirty="0" smtClean="0"/>
                        <a:t>¿</a:t>
                      </a:r>
                      <a:r>
                        <a:rPr lang="en-US" sz="1700" b="1" dirty="0" err="1" smtClean="0"/>
                        <a:t>Cómo</a:t>
                      </a:r>
                      <a:r>
                        <a:rPr lang="en-US" sz="1700" b="1" dirty="0" smtClean="0"/>
                        <a:t>?</a:t>
                      </a:r>
                      <a:endParaRPr lang="en-US" sz="1700" b="1" dirty="0"/>
                    </a:p>
                  </a:txBody>
                  <a:tcPr marL="85466" marR="85466" marT="42733" marB="42733" anchor="ctr"/>
                </a:tc>
                <a:extLst>
                  <a:ext uri="{0D108BD9-81ED-4DB2-BD59-A6C34878D82A}">
                    <a16:rowId xmlns:a16="http://schemas.microsoft.com/office/drawing/2014/main" val="1696010948"/>
                  </a:ext>
                </a:extLst>
              </a:tr>
              <a:tr h="902663">
                <a:tc>
                  <a:txBody>
                    <a:bodyPr/>
                    <a:lstStyle/>
                    <a:p>
                      <a:r>
                        <a:rPr lang="en-US" sz="1700" dirty="0" smtClean="0"/>
                        <a:t>Stick/D-pad </a:t>
                      </a:r>
                      <a:r>
                        <a:rPr lang="en-US" sz="1700" dirty="0" err="1" smtClean="0"/>
                        <a:t>izquierdo</a:t>
                      </a:r>
                      <a:endParaRPr lang="en-US" sz="1700" dirty="0"/>
                    </a:p>
                  </a:txBody>
                  <a:tcPr marL="85466" marR="85466" marT="42733" marB="42733" anchor="ctr"/>
                </a:tc>
                <a:tc>
                  <a:txBody>
                    <a:bodyPr/>
                    <a:lstStyle/>
                    <a:p>
                      <a:r>
                        <a:rPr lang="en-US" sz="1700" dirty="0" smtClean="0"/>
                        <a:t>Mover el </a:t>
                      </a:r>
                      <a:r>
                        <a:rPr lang="en-US" sz="1700" dirty="0" err="1" smtClean="0"/>
                        <a:t>foco</a:t>
                      </a:r>
                      <a:endParaRPr lang="en-US" sz="1700" dirty="0"/>
                    </a:p>
                  </a:txBody>
                  <a:tcPr marL="85466" marR="85466" marT="42733" marB="42733"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5466" marR="85466" marT="42733" marB="42733" anchor="ctr"/>
                </a:tc>
                <a:extLst>
                  <a:ext uri="{0D108BD9-81ED-4DB2-BD59-A6C34878D82A}">
                    <a16:rowId xmlns:a16="http://schemas.microsoft.com/office/drawing/2014/main" val="3840158744"/>
                  </a:ext>
                </a:extLst>
              </a:tr>
              <a:tr h="1161176">
                <a:tc>
                  <a:txBody>
                    <a:bodyPr/>
                    <a:lstStyle/>
                    <a:p>
                      <a:r>
                        <a:rPr lang="en-US" sz="1700" dirty="0"/>
                        <a:t>A/Select</a:t>
                      </a:r>
                    </a:p>
                  </a:txBody>
                  <a:tcPr marL="85466" marR="85466" marT="42733" marB="42733" anchor="ctr"/>
                </a:tc>
                <a:tc>
                  <a:txBody>
                    <a:bodyPr/>
                    <a:lstStyle/>
                    <a:p>
                      <a:r>
                        <a:rPr lang="en-US" sz="1700" baseline="0" dirty="0"/>
                        <a:t>“Click”</a:t>
                      </a:r>
                    </a:p>
                  </a:txBody>
                  <a:tcPr marL="85466" marR="85466" marT="42733" marB="42733" anchor="ctr"/>
                </a:tc>
                <a:tc>
                  <a:txBody>
                    <a:bodyPr/>
                    <a:lstStyle/>
                    <a:p>
                      <a:r>
                        <a:rPr lang="en-US" sz="1800" dirty="0" err="1" smtClean="0"/>
                        <a:t>Usado</a:t>
                      </a:r>
                      <a:r>
                        <a:rPr lang="en-US" sz="1800" dirty="0" smtClean="0"/>
                        <a:t> </a:t>
                      </a:r>
                      <a:r>
                        <a:rPr lang="en-US" sz="1800" dirty="0" err="1" smtClean="0"/>
                        <a:t>por</a:t>
                      </a:r>
                      <a:r>
                        <a:rPr lang="en-US" sz="1800" dirty="0" smtClean="0"/>
                        <a:t> </a:t>
                      </a:r>
                      <a:r>
                        <a:rPr lang="en-US" sz="1800" dirty="0" err="1" smtClean="0"/>
                        <a:t>defecto</a:t>
                      </a:r>
                      <a:r>
                        <a:rPr lang="en-US" sz="1800" dirty="0" smtClean="0"/>
                        <a:t>  </a:t>
                      </a:r>
                      <a:r>
                        <a:rPr lang="en-US" sz="1800" dirty="0" err="1" smtClean="0"/>
                        <a:t>en</a:t>
                      </a:r>
                      <a:r>
                        <a:rPr lang="en-US" sz="1800" dirty="0" smtClean="0"/>
                        <a:t> </a:t>
                      </a:r>
                      <a:r>
                        <a:rPr lang="en-US" sz="1800" dirty="0" err="1" smtClean="0"/>
                        <a:t>controles</a:t>
                      </a:r>
                      <a:r>
                        <a:rPr lang="en-US" sz="1800" baseline="0" dirty="0" smtClean="0"/>
                        <a:t> </a:t>
                      </a:r>
                      <a:r>
                        <a:rPr lang="en-US" sz="1800" baseline="0" dirty="0" err="1" smtClean="0"/>
                        <a:t>como</a:t>
                      </a:r>
                      <a:r>
                        <a:rPr lang="en-US" sz="1800" baseline="0" dirty="0" smtClean="0"/>
                        <a:t> </a:t>
                      </a:r>
                      <a:r>
                        <a:rPr lang="en-US" sz="1800" dirty="0" smtClean="0">
                          <a:latin typeface="Consolas" panose="020B0609020204030204" pitchFamily="49" charset="0"/>
                        </a:rPr>
                        <a:t>Button</a:t>
                      </a:r>
                      <a:r>
                        <a:rPr lang="en-US" sz="1800" dirty="0" smtClean="0"/>
                        <a:t>, </a:t>
                      </a:r>
                      <a:r>
                        <a:rPr lang="en-US" sz="1800" dirty="0" err="1" smtClean="0">
                          <a:latin typeface="Consolas" panose="020B0609020204030204" pitchFamily="49" charset="0"/>
                        </a:rPr>
                        <a:t>ListView</a:t>
                      </a:r>
                      <a:r>
                        <a:rPr lang="en-US" sz="1800" dirty="0" smtClean="0"/>
                        <a:t>, </a:t>
                      </a:r>
                      <a:r>
                        <a:rPr lang="en-US" sz="1800" dirty="0" err="1" smtClean="0">
                          <a:latin typeface="Consolas" panose="020B0609020204030204" pitchFamily="49" charset="0"/>
                        </a:rPr>
                        <a:t>MenuFlyout</a:t>
                      </a:r>
                      <a:r>
                        <a:rPr lang="en-US" sz="1800" dirty="0" smtClean="0"/>
                        <a:t>,</a:t>
                      </a:r>
                      <a:r>
                        <a:rPr lang="en-US" sz="1800" baseline="0" dirty="0" smtClean="0"/>
                        <a:t> etc.</a:t>
                      </a:r>
                    </a:p>
                    <a:p>
                      <a:endParaRPr lang="en-US" sz="1800" baseline="0" dirty="0" smtClean="0"/>
                    </a:p>
                    <a:p>
                      <a:r>
                        <a:rPr lang="en-US" sz="1800" baseline="0" dirty="0" smtClean="0"/>
                        <a:t>Si </a:t>
                      </a:r>
                      <a:r>
                        <a:rPr lang="en-US" sz="1800" baseline="0" dirty="0" err="1" smtClean="0"/>
                        <a:t>creamos</a:t>
                      </a:r>
                      <a:r>
                        <a:rPr lang="en-US" sz="1800" baseline="0" dirty="0" smtClean="0"/>
                        <a:t> </a:t>
                      </a:r>
                      <a:r>
                        <a:rPr lang="en-US" sz="1800" baseline="0" dirty="0" err="1" smtClean="0"/>
                        <a:t>controles</a:t>
                      </a:r>
                      <a:r>
                        <a:rPr lang="en-US" sz="1800" baseline="0" dirty="0" smtClean="0"/>
                        <a:t> </a:t>
                      </a:r>
                      <a:r>
                        <a:rPr lang="en-US" sz="1800" baseline="0" dirty="0" err="1" smtClean="0"/>
                        <a:t>personales</a:t>
                      </a:r>
                      <a:r>
                        <a:rPr lang="en-US" sz="1800" baseline="0" dirty="0" smtClean="0"/>
                        <a:t>, </a:t>
                      </a:r>
                      <a:r>
                        <a:rPr lang="en-US" sz="1800" baseline="0" dirty="0" err="1" smtClean="0"/>
                        <a:t>responde</a:t>
                      </a:r>
                      <a:r>
                        <a:rPr lang="en-US" sz="1800" baseline="0" dirty="0" smtClean="0"/>
                        <a:t> al </a:t>
                      </a:r>
                      <a:r>
                        <a:rPr lang="en-US" sz="1800" baseline="0" dirty="0" err="1" smtClean="0"/>
                        <a:t>evento</a:t>
                      </a:r>
                      <a:r>
                        <a:rPr lang="en-US" sz="1800" baseline="0" dirty="0" smtClean="0"/>
                        <a:t> de la </a:t>
                      </a:r>
                      <a:r>
                        <a:rPr lang="en-US" sz="1800" baseline="0" dirty="0" err="1" smtClean="0"/>
                        <a:t>barra</a:t>
                      </a:r>
                      <a:r>
                        <a:rPr lang="en-US" sz="1800" baseline="0" dirty="0" smtClean="0"/>
                        <a:t> de </a:t>
                      </a:r>
                      <a:r>
                        <a:rPr lang="en-US" sz="1800" dirty="0" err="1" smtClean="0">
                          <a:latin typeface="Consolas" panose="020B0609020204030204" pitchFamily="49" charset="0"/>
                        </a:rPr>
                        <a:t>espacio</a:t>
                      </a:r>
                      <a:r>
                        <a:rPr lang="en-US" sz="1800" dirty="0" smtClean="0"/>
                        <a:t>. </a:t>
                      </a:r>
                      <a:endParaRPr lang="en-US" sz="1800" dirty="0"/>
                    </a:p>
                  </a:txBody>
                  <a:tcPr marL="85466" marR="85466" marT="42733" marB="42733" anchor="ctr"/>
                </a:tc>
                <a:extLst>
                  <a:ext uri="{0D108BD9-81ED-4DB2-BD59-A6C34878D82A}">
                    <a16:rowId xmlns:a16="http://schemas.microsoft.com/office/drawing/2014/main" val="4078328374"/>
                  </a:ext>
                </a:extLst>
              </a:tr>
              <a:tr h="902663">
                <a:tc>
                  <a:txBody>
                    <a:bodyPr/>
                    <a:lstStyle/>
                    <a:p>
                      <a:r>
                        <a:rPr lang="en-US" sz="1700" dirty="0"/>
                        <a:t>B/Back</a:t>
                      </a:r>
                    </a:p>
                  </a:txBody>
                  <a:tcPr marL="85466" marR="85466" marT="42733" marB="42733" anchor="ctr"/>
                </a:tc>
                <a:tc>
                  <a:txBody>
                    <a:bodyPr/>
                    <a:lstStyle/>
                    <a:p>
                      <a:r>
                        <a:rPr lang="en-US" sz="1700" baseline="0" dirty="0"/>
                        <a:t>Go Back</a:t>
                      </a:r>
                    </a:p>
                  </a:txBody>
                  <a:tcPr marL="85466" marR="85466" marT="42733" marB="42733"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smtClean="0"/>
                        <a:t>Responde</a:t>
                      </a:r>
                      <a:r>
                        <a:rPr lang="en-US" sz="1800" dirty="0" smtClean="0"/>
                        <a:t> al </a:t>
                      </a:r>
                      <a:r>
                        <a:rPr lang="en-US" sz="1800" dirty="0" err="1" smtClean="0"/>
                        <a:t>evento</a:t>
                      </a:r>
                      <a:r>
                        <a:rPr lang="en-US" sz="1800" dirty="0" smtClean="0"/>
                        <a:t> </a:t>
                      </a:r>
                      <a:r>
                        <a:rPr lang="en-US" sz="1800" dirty="0" err="1" smtClean="0">
                          <a:latin typeface="Consolas" panose="020B0609020204030204" pitchFamily="49" charset="0"/>
                        </a:rPr>
                        <a:t>SystemNavigationManager.BackRequested</a:t>
                      </a:r>
                      <a:r>
                        <a:rPr lang="en-US" sz="1800" dirty="0" smtClean="0">
                          <a:latin typeface="Consolas" panose="020B0609020204030204" pitchFamily="49" charset="0"/>
                        </a:rPr>
                        <a:t> </a:t>
                      </a:r>
                      <a:r>
                        <a:rPr lang="en-US" sz="1800" dirty="0" err="1" smtClean="0"/>
                        <a:t>cuando</a:t>
                      </a:r>
                      <a:r>
                        <a:rPr lang="en-US" sz="1800" dirty="0" smtClean="0"/>
                        <a:t> </a:t>
                      </a:r>
                      <a:r>
                        <a:rPr lang="en-US" sz="1800" dirty="0" err="1" smtClean="0"/>
                        <a:t>implementamos</a:t>
                      </a:r>
                      <a:r>
                        <a:rPr lang="en-US" sz="1800" dirty="0" smtClean="0"/>
                        <a:t> la </a:t>
                      </a:r>
                      <a:r>
                        <a:rPr lang="en-US" sz="1800" dirty="0" err="1" smtClean="0"/>
                        <a:t>navegación</a:t>
                      </a:r>
                      <a:r>
                        <a:rPr lang="en-US" sz="1800" dirty="0" smtClean="0"/>
                        <a:t> </a:t>
                      </a:r>
                      <a:r>
                        <a:rPr lang="en-US" sz="1800" dirty="0" err="1" smtClean="0"/>
                        <a:t>atrás</a:t>
                      </a:r>
                      <a:endParaRPr lang="en-US" sz="1800" dirty="0"/>
                    </a:p>
                  </a:txBody>
                  <a:tcPr marL="85466" marR="85466" marT="42733" marB="42733" anchor="ctr"/>
                </a:tc>
                <a:extLst>
                  <a:ext uri="{0D108BD9-81ED-4DB2-BD59-A6C34878D82A}">
                    <a16:rowId xmlns:a16="http://schemas.microsoft.com/office/drawing/2014/main" val="2376072584"/>
                  </a:ext>
                </a:extLst>
              </a:tr>
              <a:tr h="902663">
                <a:tc>
                  <a:txBody>
                    <a:bodyPr/>
                    <a:lstStyle/>
                    <a:p>
                      <a:r>
                        <a:rPr lang="en-US" sz="1700" dirty="0"/>
                        <a:t>Menu</a:t>
                      </a:r>
                    </a:p>
                  </a:txBody>
                  <a:tcPr marL="85466" marR="85466" marT="42733" marB="42733" anchor="ctr"/>
                </a:tc>
                <a:tc>
                  <a:txBody>
                    <a:bodyPr/>
                    <a:lstStyle/>
                    <a:p>
                      <a:r>
                        <a:rPr lang="en-US" sz="1700" baseline="0" dirty="0" err="1" smtClean="0"/>
                        <a:t>Mostrar</a:t>
                      </a:r>
                      <a:r>
                        <a:rPr lang="en-US" sz="1700" baseline="0" dirty="0" smtClean="0"/>
                        <a:t> menu contextual</a:t>
                      </a:r>
                      <a:endParaRPr lang="en-US" sz="1700" baseline="0" dirty="0"/>
                    </a:p>
                  </a:txBody>
                  <a:tcPr marL="85466" marR="85466" marT="42733" marB="42733"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smtClean="0"/>
                        <a:t>Muestra</a:t>
                      </a:r>
                      <a:r>
                        <a:rPr lang="en-US" sz="1800" dirty="0" smtClean="0"/>
                        <a:t> </a:t>
                      </a:r>
                      <a:r>
                        <a:rPr lang="en-US" sz="1800" dirty="0" err="1" smtClean="0"/>
                        <a:t>menús</a:t>
                      </a:r>
                      <a:r>
                        <a:rPr lang="en-US" sz="1800" baseline="0" dirty="0" smtClean="0"/>
                        <a:t> del </a:t>
                      </a:r>
                      <a:r>
                        <a:rPr lang="en-US" sz="1800" baseline="0" dirty="0" err="1" smtClean="0"/>
                        <a:t>tipo</a:t>
                      </a:r>
                      <a:r>
                        <a:rPr lang="en-US" sz="1800" baseline="0" dirty="0" smtClean="0"/>
                        <a:t> </a:t>
                      </a:r>
                      <a:r>
                        <a:rPr lang="en-US" sz="1800" dirty="0" err="1" smtClean="0">
                          <a:latin typeface="Consolas" panose="020B0609020204030204" pitchFamily="49" charset="0"/>
                        </a:rPr>
                        <a:t>ContextFlyout</a:t>
                      </a:r>
                      <a:r>
                        <a:rPr lang="en-US" sz="1800" dirty="0" smtClean="0"/>
                        <a:t> y </a:t>
                      </a:r>
                      <a:r>
                        <a:rPr lang="en-US" sz="1800" dirty="0" err="1" smtClean="0"/>
                        <a:t>responde</a:t>
                      </a:r>
                      <a:r>
                        <a:rPr lang="en-US" sz="1800" dirty="0" smtClean="0"/>
                        <a:t> al</a:t>
                      </a:r>
                      <a:r>
                        <a:rPr lang="en-US" sz="1800" baseline="0" dirty="0" smtClean="0"/>
                        <a:t> </a:t>
                      </a:r>
                      <a:r>
                        <a:rPr lang="en-US" sz="1800" baseline="0" dirty="0" err="1" smtClean="0"/>
                        <a:t>evento</a:t>
                      </a:r>
                      <a:r>
                        <a:rPr lang="en-US" sz="1800" baseline="0" dirty="0" smtClean="0"/>
                        <a:t> </a:t>
                      </a:r>
                      <a:r>
                        <a:rPr lang="en-US" sz="1800" dirty="0" err="1" smtClean="0">
                          <a:latin typeface="Consolas" panose="020B0609020204030204" pitchFamily="49" charset="0"/>
                        </a:rPr>
                        <a:t>ContextRequested</a:t>
                      </a:r>
                      <a:r>
                        <a:rPr lang="en-US" sz="1800" dirty="0" smtClean="0"/>
                        <a:t>.</a:t>
                      </a:r>
                      <a:endParaRPr lang="en-US" sz="1800" i="1" dirty="0"/>
                    </a:p>
                  </a:txBody>
                  <a:tcPr marL="85466" marR="85466" marT="42733" marB="42733" anchor="ctr"/>
                </a:tc>
                <a:extLst>
                  <a:ext uri="{0D108BD9-81ED-4DB2-BD59-A6C34878D82A}">
                    <a16:rowId xmlns:a16="http://schemas.microsoft.com/office/drawing/2014/main" val="2844080030"/>
                  </a:ext>
                </a:extLst>
              </a:tr>
              <a:tr h="902663">
                <a:tc>
                  <a:txBody>
                    <a:bodyPr/>
                    <a:lstStyle/>
                    <a:p>
                      <a:r>
                        <a:rPr lang="en-US" sz="1700" dirty="0"/>
                        <a:t>View</a:t>
                      </a:r>
                    </a:p>
                  </a:txBody>
                  <a:tcPr marL="85466" marR="85466" marT="42733" marB="42733"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err="1" smtClean="0"/>
                        <a:t>Mostrar</a:t>
                      </a:r>
                      <a:r>
                        <a:rPr lang="en-US" sz="1600" dirty="0" smtClean="0"/>
                        <a:t> </a:t>
                      </a:r>
                      <a:r>
                        <a:rPr lang="en-US" sz="1600" dirty="0" err="1" smtClean="0"/>
                        <a:t>paneles</a:t>
                      </a:r>
                      <a:endParaRPr lang="en-US" sz="1600" dirty="0"/>
                    </a:p>
                  </a:txBody>
                  <a:tcPr marL="85466" marR="85466" marT="42733" marB="42733"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i="0" dirty="0" smtClean="0"/>
                        <a:t>Eventos </a:t>
                      </a:r>
                      <a:r>
                        <a:rPr lang="en-US" sz="1800" i="0" dirty="0" err="1">
                          <a:latin typeface="Consolas" panose="020B0609020204030204" pitchFamily="49" charset="0"/>
                        </a:rPr>
                        <a:t>GamepadView</a:t>
                      </a:r>
                      <a:r>
                        <a:rPr lang="en-US" sz="1800" i="0" dirty="0"/>
                        <a:t> </a:t>
                      </a:r>
                      <a:r>
                        <a:rPr lang="en-US" sz="1800" i="0" dirty="0" smtClean="0"/>
                        <a:t>y </a:t>
                      </a:r>
                      <a:r>
                        <a:rPr lang="en-US" sz="1800" i="0" dirty="0" err="1" smtClean="0">
                          <a:latin typeface="Consolas" panose="020B0609020204030204" pitchFamily="49" charset="0"/>
                        </a:rPr>
                        <a:t>NavigationView</a:t>
                      </a:r>
                      <a:r>
                        <a:rPr lang="en-US" sz="1800" i="0" dirty="0" smtClean="0"/>
                        <a:t>.</a:t>
                      </a:r>
                      <a:endParaRPr lang="en-US" sz="1800" i="0" dirty="0"/>
                    </a:p>
                  </a:txBody>
                  <a:tcPr marL="85466" marR="85466" marT="42733" marB="42733" anchor="ctr"/>
                </a:tc>
                <a:extLst>
                  <a:ext uri="{0D108BD9-81ED-4DB2-BD59-A6C34878D82A}">
                    <a16:rowId xmlns:a16="http://schemas.microsoft.com/office/drawing/2014/main" val="3393890168"/>
                  </a:ext>
                </a:extLst>
              </a:tr>
            </a:tbl>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1028579" y="4963119"/>
            <a:ext cx="316421" cy="39081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917808" y="5878405"/>
            <a:ext cx="316421" cy="390815"/>
          </a:xfrm>
          <a:prstGeom prst="rect">
            <a:avLst/>
          </a:prstGeom>
        </p:spPr>
      </p:pic>
    </p:spTree>
    <p:extLst>
      <p:ext uri="{BB962C8B-B14F-4D97-AF65-F5344CB8AC3E}">
        <p14:creationId xmlns:p14="http://schemas.microsoft.com/office/powerpoint/2010/main" val="2436290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1"/>
            <a:ext cx="10129490" cy="5697838"/>
          </a:xfrm>
          <a:prstGeom prst="rect">
            <a:avLst/>
          </a:prstGeom>
          <a:solidFill>
            <a:schemeClr val="accent1"/>
          </a:solidFill>
        </p:spPr>
      </p:pic>
      <p:cxnSp>
        <p:nvCxnSpPr>
          <p:cNvPr id="22" name="Straight Connector 21"/>
          <p:cNvCxnSpPr/>
          <p:nvPr/>
        </p:nvCxnSpPr>
        <p:spPr>
          <a:xfrm flipV="1">
            <a:off x="3137831" y="2763407"/>
            <a:ext cx="390544" cy="12774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4" name="Title 3"/>
          <p:cNvSpPr>
            <a:spLocks noGrp="1"/>
          </p:cNvSpPr>
          <p:nvPr>
            <p:ph type="title"/>
          </p:nvPr>
        </p:nvSpPr>
        <p:spPr/>
        <p:txBody>
          <a:bodyPr/>
          <a:lstStyle/>
          <a:p>
            <a:r>
              <a:rPr lang="en-US" dirty="0">
                <a:solidFill>
                  <a:schemeClr val="bg1"/>
                </a:solidFill>
              </a:rPr>
              <a:t>Gamepad </a:t>
            </a:r>
            <a:r>
              <a:rPr lang="en-US" dirty="0" smtClean="0">
                <a:solidFill>
                  <a:schemeClr val="bg1"/>
                </a:solidFill>
              </a:rPr>
              <a:t>y Remote. </a:t>
            </a:r>
            <a:r>
              <a:rPr lang="en-US" dirty="0" err="1" smtClean="0">
                <a:solidFill>
                  <a:schemeClr val="bg1"/>
                </a:solidFill>
              </a:rPr>
              <a:t>Botones</a:t>
            </a:r>
            <a:r>
              <a:rPr lang="en-US" dirty="0" smtClean="0">
                <a:solidFill>
                  <a:schemeClr val="bg1"/>
                </a:solidFill>
              </a:rPr>
              <a:t> </a:t>
            </a:r>
            <a:r>
              <a:rPr lang="en-US" dirty="0" err="1" smtClean="0">
                <a:solidFill>
                  <a:schemeClr val="bg1"/>
                </a:solidFill>
              </a:rPr>
              <a:t>adicionales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15374525"/>
              </p:ext>
            </p:extLst>
          </p:nvPr>
        </p:nvGraphicFramePr>
        <p:xfrm>
          <a:off x="448580" y="5731702"/>
          <a:ext cx="3735064" cy="1016135"/>
        </p:xfrm>
        <a:graphic>
          <a:graphicData uri="http://schemas.openxmlformats.org/drawingml/2006/table">
            <a:tbl>
              <a:tblPr firstCol="1" bandRow="1">
                <a:tableStyleId>{5940675A-B579-460E-94D1-54222C63F5DA}</a:tableStyleId>
              </a:tblPr>
              <a:tblGrid>
                <a:gridCol w="1867532">
                  <a:extLst>
                    <a:ext uri="{9D8B030D-6E8A-4147-A177-3AD203B41FA5}">
                      <a16:colId xmlns:a16="http://schemas.microsoft.com/office/drawing/2014/main" val="3107789851"/>
                    </a:ext>
                  </a:extLst>
                </a:gridCol>
                <a:gridCol w="1867532">
                  <a:extLst>
                    <a:ext uri="{9D8B030D-6E8A-4147-A177-3AD203B41FA5}">
                      <a16:colId xmlns:a16="http://schemas.microsoft.com/office/drawing/2014/main" val="3195419112"/>
                    </a:ext>
                  </a:extLst>
                </a:gridCol>
              </a:tblGrid>
              <a:tr h="368593">
                <a:tc>
                  <a:txBody>
                    <a:bodyPr/>
                    <a:lstStyle/>
                    <a:p>
                      <a:r>
                        <a:rPr lang="en-US" sz="1800" b="1" dirty="0" err="1" smtClean="0"/>
                        <a:t>Botón</a:t>
                      </a:r>
                      <a:endParaRPr lang="en-US" sz="1800" b="1" dirty="0"/>
                    </a:p>
                  </a:txBody>
                  <a:tcPr marL="89642" marR="89642" marT="44821" marB="44821">
                    <a:solidFill>
                      <a:schemeClr val="bg1"/>
                    </a:solidFill>
                  </a:tcPr>
                </a:tc>
                <a:tc>
                  <a:txBody>
                    <a:bodyPr/>
                    <a:lstStyle/>
                    <a:p>
                      <a:r>
                        <a:rPr lang="en-US" sz="1800" dirty="0"/>
                        <a:t>L/R Trigger</a:t>
                      </a: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t>Comportamiento</a:t>
                      </a:r>
                      <a:endParaRPr lang="en-US" sz="1800" b="1" dirty="0"/>
                    </a:p>
                    <a:p>
                      <a:endParaRPr lang="en-US" sz="1800" b="1" dirty="0"/>
                    </a:p>
                  </a:txBody>
                  <a:tcPr marL="89642" marR="89642" marT="44821" marB="44821">
                    <a:solidFill>
                      <a:schemeClr val="bg1"/>
                    </a:solidFill>
                  </a:tcPr>
                </a:tc>
                <a:tc>
                  <a:txBody>
                    <a:bodyPr/>
                    <a:lstStyle/>
                    <a:p>
                      <a:r>
                        <a:rPr lang="en-US" sz="1800" dirty="0" err="1" smtClean="0"/>
                        <a:t>Página</a:t>
                      </a:r>
                      <a:r>
                        <a:rPr lang="en-US" sz="1800" dirty="0" smtClean="0"/>
                        <a:t> </a:t>
                      </a:r>
                      <a:r>
                        <a:rPr lang="en-US" sz="1800" dirty="0" err="1" smtClean="0"/>
                        <a:t>arriba</a:t>
                      </a:r>
                      <a:r>
                        <a:rPr lang="en-US" sz="1800" dirty="0" smtClean="0"/>
                        <a:t>/</a:t>
                      </a:r>
                      <a:r>
                        <a:rPr lang="en-US" sz="1800" dirty="0" err="1" smtClean="0"/>
                        <a:t>abajo</a:t>
                      </a:r>
                      <a:endParaRPr lang="en-US" sz="1800" dirty="0"/>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cxnSp>
        <p:nvCxnSpPr>
          <p:cNvPr id="35" name="Straight Connector 34"/>
          <p:cNvCxnSpPr/>
          <p:nvPr/>
        </p:nvCxnSpPr>
        <p:spPr>
          <a:xfrm flipH="1" flipV="1">
            <a:off x="4661736" y="2763407"/>
            <a:ext cx="390544" cy="12774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45941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1"/>
            <a:ext cx="10129490" cy="5697838"/>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r>
              <a:rPr lang="en-US" dirty="0" err="1" smtClean="0"/>
              <a:t>Inputs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89104476"/>
              </p:ext>
            </p:extLst>
          </p:nvPr>
        </p:nvGraphicFramePr>
        <p:xfrm>
          <a:off x="448580" y="5731702"/>
          <a:ext cx="5602596" cy="1016135"/>
        </p:xfrm>
        <a:graphic>
          <a:graphicData uri="http://schemas.openxmlformats.org/drawingml/2006/table">
            <a:tbl>
              <a:tblPr firstCol="1" bandRow="1">
                <a:tableStyleId>{5940675A-B579-460E-94D1-54222C63F5DA}</a:tableStyleId>
              </a:tblPr>
              <a:tblGrid>
                <a:gridCol w="1867532">
                  <a:extLst>
                    <a:ext uri="{9D8B030D-6E8A-4147-A177-3AD203B41FA5}">
                      <a16:colId xmlns:a16="http://schemas.microsoft.com/office/drawing/2014/main" val="3107789851"/>
                    </a:ext>
                  </a:extLst>
                </a:gridCol>
                <a:gridCol w="1867532">
                  <a:extLst>
                    <a:ext uri="{9D8B030D-6E8A-4147-A177-3AD203B41FA5}">
                      <a16:colId xmlns:a16="http://schemas.microsoft.com/office/drawing/2014/main" val="3195419112"/>
                    </a:ext>
                  </a:extLst>
                </a:gridCol>
                <a:gridCol w="1867532">
                  <a:extLst>
                    <a:ext uri="{9D8B030D-6E8A-4147-A177-3AD203B41FA5}">
                      <a16:colId xmlns:a16="http://schemas.microsoft.com/office/drawing/2014/main" val="2356303518"/>
                    </a:ext>
                  </a:extLst>
                </a:gridCol>
              </a:tblGrid>
              <a:tr h="368593">
                <a:tc>
                  <a:txBody>
                    <a:bodyPr/>
                    <a:lstStyle/>
                    <a:p>
                      <a:r>
                        <a:rPr lang="en-US" sz="1800" b="1" dirty="0" err="1" smtClean="0"/>
                        <a:t>Botón</a:t>
                      </a:r>
                      <a:endParaRPr lang="en-US" sz="1800" b="1" dirty="0"/>
                    </a:p>
                  </a:txBody>
                  <a:tcPr marL="89642" marR="89642" marT="44821" marB="44821">
                    <a:solidFill>
                      <a:schemeClr val="bg1"/>
                    </a:solidFill>
                  </a:tcPr>
                </a:tc>
                <a:tc>
                  <a:txBody>
                    <a:bodyPr/>
                    <a:lstStyle/>
                    <a:p>
                      <a:r>
                        <a:rPr lang="en-US" sz="1800" dirty="0"/>
                        <a:t>L/R Trigger</a:t>
                      </a:r>
                    </a:p>
                  </a:txBody>
                  <a:tcPr marL="89642" marR="89642" marT="44821" marB="44821">
                    <a:solidFill>
                      <a:schemeClr val="bg1"/>
                    </a:solidFill>
                  </a:tcPr>
                </a:tc>
                <a:tc>
                  <a:txBody>
                    <a:bodyPr/>
                    <a:lstStyle/>
                    <a:p>
                      <a:r>
                        <a:rPr lang="en-US" sz="1800" dirty="0"/>
                        <a:t>L/R Bumper</a:t>
                      </a: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t>Comportamiento</a:t>
                      </a:r>
                      <a:endParaRPr lang="en-US" sz="1800" b="1" dirty="0"/>
                    </a:p>
                  </a:txBody>
                  <a:tcPr marL="89642" marR="89642" marT="44821" marB="44821">
                    <a:solidFill>
                      <a:schemeClr val="bg1"/>
                    </a:solidFill>
                  </a:tcPr>
                </a:tc>
                <a:tc>
                  <a:txBody>
                    <a:bodyPr/>
                    <a:lstStyle/>
                    <a:p>
                      <a:r>
                        <a:rPr lang="en-US" sz="1800" dirty="0" err="1" smtClean="0"/>
                        <a:t>Página</a:t>
                      </a:r>
                      <a:r>
                        <a:rPr lang="en-US" sz="1800" dirty="0" smtClean="0"/>
                        <a:t> </a:t>
                      </a:r>
                      <a:r>
                        <a:rPr lang="en-US" sz="1800" dirty="0" err="1" smtClean="0"/>
                        <a:t>arriba</a:t>
                      </a:r>
                      <a:r>
                        <a:rPr lang="en-US" sz="1800" dirty="0" smtClean="0"/>
                        <a:t>/</a:t>
                      </a:r>
                      <a:r>
                        <a:rPr lang="en-US" sz="1800" dirty="0" err="1" smtClean="0"/>
                        <a:t>abajo</a:t>
                      </a:r>
                      <a:endParaRPr lang="en-US" sz="1800" dirty="0"/>
                    </a:p>
                  </a:txBody>
                  <a:tcPr marL="89642" marR="89642" marT="44821" marB="44821">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smtClean="0"/>
                        <a:t>Página</a:t>
                      </a:r>
                      <a:r>
                        <a:rPr lang="en-US" sz="1800" dirty="0" smtClean="0"/>
                        <a:t> </a:t>
                      </a:r>
                      <a:r>
                        <a:rPr lang="en-US" sz="1800" dirty="0" err="1" smtClean="0"/>
                        <a:t>izq</a:t>
                      </a:r>
                      <a:r>
                        <a:rPr lang="en-US" sz="1800" dirty="0" smtClean="0"/>
                        <a:t>/</a:t>
                      </a:r>
                      <a:r>
                        <a:rPr lang="en-US" sz="1800" dirty="0" err="1" smtClean="0"/>
                        <a:t>derecha</a:t>
                      </a:r>
                      <a:endParaRPr lang="en-US" sz="1800" dirty="0"/>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cxnSp>
        <p:nvCxnSpPr>
          <p:cNvPr id="35" name="Straight Connector 34"/>
          <p:cNvCxnSpPr/>
          <p:nvPr/>
        </p:nvCxnSpPr>
        <p:spPr>
          <a:xfrm flipV="1">
            <a:off x="2958548" y="2898109"/>
            <a:ext cx="390544" cy="166460"/>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flipH="1" flipV="1">
            <a:off x="4799624" y="2892149"/>
            <a:ext cx="390544" cy="166460"/>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00734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1"/>
            <a:ext cx="10129490" cy="5697838"/>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r>
              <a:rPr lang="en-US" dirty="0" err="1" smtClean="0"/>
              <a:t>Inputs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87193345"/>
              </p:ext>
            </p:extLst>
          </p:nvPr>
        </p:nvGraphicFramePr>
        <p:xfrm>
          <a:off x="448580" y="5731702"/>
          <a:ext cx="7470128" cy="1016135"/>
        </p:xfrm>
        <a:graphic>
          <a:graphicData uri="http://schemas.openxmlformats.org/drawingml/2006/table">
            <a:tbl>
              <a:tblPr firstCol="1" bandRow="1">
                <a:tableStyleId>{5940675A-B579-460E-94D1-54222C63F5DA}</a:tableStyleId>
              </a:tblPr>
              <a:tblGrid>
                <a:gridCol w="1867532">
                  <a:extLst>
                    <a:ext uri="{9D8B030D-6E8A-4147-A177-3AD203B41FA5}">
                      <a16:colId xmlns:a16="http://schemas.microsoft.com/office/drawing/2014/main" val="3107789851"/>
                    </a:ext>
                  </a:extLst>
                </a:gridCol>
                <a:gridCol w="1867532">
                  <a:extLst>
                    <a:ext uri="{9D8B030D-6E8A-4147-A177-3AD203B41FA5}">
                      <a16:colId xmlns:a16="http://schemas.microsoft.com/office/drawing/2014/main" val="3195419112"/>
                    </a:ext>
                  </a:extLst>
                </a:gridCol>
                <a:gridCol w="1867532">
                  <a:extLst>
                    <a:ext uri="{9D8B030D-6E8A-4147-A177-3AD203B41FA5}">
                      <a16:colId xmlns:a16="http://schemas.microsoft.com/office/drawing/2014/main" val="2356303518"/>
                    </a:ext>
                  </a:extLst>
                </a:gridCol>
                <a:gridCol w="1867532">
                  <a:extLst>
                    <a:ext uri="{9D8B030D-6E8A-4147-A177-3AD203B41FA5}">
                      <a16:colId xmlns:a16="http://schemas.microsoft.com/office/drawing/2014/main" val="1805788967"/>
                    </a:ext>
                  </a:extLst>
                </a:gridCol>
              </a:tblGrid>
              <a:tr h="368593">
                <a:tc>
                  <a:txBody>
                    <a:bodyPr/>
                    <a:lstStyle/>
                    <a:p>
                      <a:r>
                        <a:rPr lang="en-US" sz="1800" b="1" dirty="0" err="1" smtClean="0"/>
                        <a:t>Botón</a:t>
                      </a:r>
                      <a:endParaRPr lang="en-US" sz="1800" b="1" dirty="0"/>
                    </a:p>
                  </a:txBody>
                  <a:tcPr marL="89642" marR="89642" marT="44821" marB="44821">
                    <a:solidFill>
                      <a:schemeClr val="bg1"/>
                    </a:solidFill>
                  </a:tcPr>
                </a:tc>
                <a:tc>
                  <a:txBody>
                    <a:bodyPr/>
                    <a:lstStyle/>
                    <a:p>
                      <a:r>
                        <a:rPr lang="en-US" sz="1800" dirty="0"/>
                        <a:t>L/R Trigger</a:t>
                      </a:r>
                    </a:p>
                  </a:txBody>
                  <a:tcPr marL="89642" marR="89642" marT="44821" marB="44821">
                    <a:solidFill>
                      <a:schemeClr val="bg1"/>
                    </a:solidFill>
                  </a:tcPr>
                </a:tc>
                <a:tc>
                  <a:txBody>
                    <a:bodyPr/>
                    <a:lstStyle/>
                    <a:p>
                      <a:r>
                        <a:rPr lang="en-US" sz="1800" dirty="0"/>
                        <a:t>L/R Bumper</a:t>
                      </a:r>
                    </a:p>
                  </a:txBody>
                  <a:tcPr marL="89642" marR="89642" marT="44821" marB="44821">
                    <a:solidFill>
                      <a:schemeClr val="bg1"/>
                    </a:solidFill>
                  </a:tcPr>
                </a:tc>
                <a:tc>
                  <a:txBody>
                    <a:bodyPr/>
                    <a:lstStyle/>
                    <a:p>
                      <a:r>
                        <a:rPr lang="en-US" sz="1800" dirty="0"/>
                        <a:t>Right stick</a:t>
                      </a: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t>Comportamiento</a:t>
                      </a:r>
                      <a:endParaRPr lang="en-US" sz="1800" b="1" dirty="0"/>
                    </a:p>
                  </a:txBody>
                  <a:tcPr marL="89642" marR="89642" marT="44821" marB="44821">
                    <a:solidFill>
                      <a:schemeClr val="bg1"/>
                    </a:solidFill>
                  </a:tcPr>
                </a:tc>
                <a:tc>
                  <a:txBody>
                    <a:bodyPr/>
                    <a:lstStyle/>
                    <a:p>
                      <a:r>
                        <a:rPr lang="en-US" sz="1800" dirty="0" err="1" smtClean="0"/>
                        <a:t>Página</a:t>
                      </a:r>
                      <a:r>
                        <a:rPr lang="en-US" sz="1800" dirty="0" smtClean="0"/>
                        <a:t> </a:t>
                      </a:r>
                      <a:r>
                        <a:rPr lang="en-US" sz="1800" dirty="0" err="1" smtClean="0"/>
                        <a:t>arriba</a:t>
                      </a:r>
                      <a:r>
                        <a:rPr lang="en-US" sz="1800" dirty="0" smtClean="0"/>
                        <a:t>/</a:t>
                      </a:r>
                      <a:r>
                        <a:rPr lang="en-US" sz="1800" dirty="0" err="1" smtClean="0"/>
                        <a:t>abajo</a:t>
                      </a:r>
                      <a:endParaRPr lang="en-US" sz="1800" dirty="0"/>
                    </a:p>
                  </a:txBody>
                  <a:tcPr marL="89642" marR="89642" marT="44821" marB="44821">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smtClean="0"/>
                        <a:t>Página</a:t>
                      </a:r>
                      <a:r>
                        <a:rPr lang="en-US" sz="1800" dirty="0" smtClean="0"/>
                        <a:t> </a:t>
                      </a:r>
                      <a:r>
                        <a:rPr lang="en-US" sz="1800" dirty="0" err="1" smtClean="0"/>
                        <a:t>izq</a:t>
                      </a:r>
                      <a:r>
                        <a:rPr lang="en-US" sz="1800" dirty="0" smtClean="0"/>
                        <a:t>/</a:t>
                      </a:r>
                      <a:r>
                        <a:rPr lang="en-US" sz="1800" dirty="0" err="1" smtClean="0"/>
                        <a:t>derecha</a:t>
                      </a:r>
                      <a:endParaRPr lang="en-US" sz="1800" dirty="0"/>
                    </a:p>
                  </a:txBody>
                  <a:tcPr marL="89642" marR="89642" marT="44821" marB="44821">
                    <a:solidFill>
                      <a:schemeClr val="bg1"/>
                    </a:solidFill>
                  </a:tcPr>
                </a:tc>
                <a:tc>
                  <a:txBody>
                    <a:bodyPr/>
                    <a:lstStyle/>
                    <a:p>
                      <a:r>
                        <a:rPr lang="en-US" sz="1800" dirty="0"/>
                        <a:t>Pan</a:t>
                      </a:r>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sp>
        <p:nvSpPr>
          <p:cNvPr id="34" name="Oval 33"/>
          <p:cNvSpPr/>
          <p:nvPr/>
        </p:nvSpPr>
        <p:spPr bwMode="auto">
          <a:xfrm>
            <a:off x="4300941" y="3595673"/>
            <a:ext cx="382019" cy="37238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5642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1"/>
            <a:ext cx="10129490" cy="5697838"/>
          </a:xfrm>
          <a:prstGeom prst="rect">
            <a:avLst/>
          </a:prstGeom>
          <a:solidFill>
            <a:schemeClr val="accent1"/>
          </a:solidFill>
        </p:spPr>
      </p:pic>
      <p:sp>
        <p:nvSpPr>
          <p:cNvPr id="15" name="Oval 14"/>
          <p:cNvSpPr/>
          <p:nvPr/>
        </p:nvSpPr>
        <p:spPr bwMode="auto">
          <a:xfrm>
            <a:off x="4552344" y="3233727"/>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p:cNvSpPr/>
          <p:nvPr/>
        </p:nvSpPr>
        <p:spPr bwMode="auto">
          <a:xfrm>
            <a:off x="4748000" y="3042372"/>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r>
              <a:rPr lang="en-US" dirty="0" err="1" smtClean="0"/>
              <a:t>Inputs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46336745"/>
              </p:ext>
            </p:extLst>
          </p:nvPr>
        </p:nvGraphicFramePr>
        <p:xfrm>
          <a:off x="448580" y="5434383"/>
          <a:ext cx="9337660" cy="1281195"/>
        </p:xfrm>
        <a:graphic>
          <a:graphicData uri="http://schemas.openxmlformats.org/drawingml/2006/table">
            <a:tbl>
              <a:tblPr firstCol="1" bandRow="1">
                <a:tableStyleId>{5940675A-B579-460E-94D1-54222C63F5DA}</a:tableStyleId>
              </a:tblPr>
              <a:tblGrid>
                <a:gridCol w="1867532">
                  <a:extLst>
                    <a:ext uri="{9D8B030D-6E8A-4147-A177-3AD203B41FA5}">
                      <a16:colId xmlns:a16="http://schemas.microsoft.com/office/drawing/2014/main" val="3107789851"/>
                    </a:ext>
                  </a:extLst>
                </a:gridCol>
                <a:gridCol w="1867532">
                  <a:extLst>
                    <a:ext uri="{9D8B030D-6E8A-4147-A177-3AD203B41FA5}">
                      <a16:colId xmlns:a16="http://schemas.microsoft.com/office/drawing/2014/main" val="3195419112"/>
                    </a:ext>
                  </a:extLst>
                </a:gridCol>
                <a:gridCol w="1867532">
                  <a:extLst>
                    <a:ext uri="{9D8B030D-6E8A-4147-A177-3AD203B41FA5}">
                      <a16:colId xmlns:a16="http://schemas.microsoft.com/office/drawing/2014/main" val="2356303518"/>
                    </a:ext>
                  </a:extLst>
                </a:gridCol>
                <a:gridCol w="1867532">
                  <a:extLst>
                    <a:ext uri="{9D8B030D-6E8A-4147-A177-3AD203B41FA5}">
                      <a16:colId xmlns:a16="http://schemas.microsoft.com/office/drawing/2014/main" val="1805788967"/>
                    </a:ext>
                  </a:extLst>
                </a:gridCol>
                <a:gridCol w="1867532">
                  <a:extLst>
                    <a:ext uri="{9D8B030D-6E8A-4147-A177-3AD203B41FA5}">
                      <a16:colId xmlns:a16="http://schemas.microsoft.com/office/drawing/2014/main" val="183341940"/>
                    </a:ext>
                  </a:extLst>
                </a:gridCol>
              </a:tblGrid>
              <a:tr h="368593">
                <a:tc>
                  <a:txBody>
                    <a:bodyPr/>
                    <a:lstStyle/>
                    <a:p>
                      <a:r>
                        <a:rPr lang="en-US" sz="1800" b="1" dirty="0" err="1" smtClean="0"/>
                        <a:t>Botón</a:t>
                      </a:r>
                      <a:endParaRPr lang="en-US" sz="1800" b="1" dirty="0"/>
                    </a:p>
                  </a:txBody>
                  <a:tcPr marL="89642" marR="89642" marT="44821" marB="44821">
                    <a:solidFill>
                      <a:schemeClr val="bg1"/>
                    </a:solidFill>
                  </a:tcPr>
                </a:tc>
                <a:tc>
                  <a:txBody>
                    <a:bodyPr/>
                    <a:lstStyle/>
                    <a:p>
                      <a:r>
                        <a:rPr lang="en-US" sz="1800" dirty="0"/>
                        <a:t>L/R Trigger</a:t>
                      </a:r>
                    </a:p>
                  </a:txBody>
                  <a:tcPr marL="89642" marR="89642" marT="44821" marB="44821">
                    <a:solidFill>
                      <a:schemeClr val="bg1"/>
                    </a:solidFill>
                  </a:tcPr>
                </a:tc>
                <a:tc>
                  <a:txBody>
                    <a:bodyPr/>
                    <a:lstStyle/>
                    <a:p>
                      <a:r>
                        <a:rPr lang="en-US" sz="1800" dirty="0"/>
                        <a:t>L/R Bumper</a:t>
                      </a:r>
                    </a:p>
                  </a:txBody>
                  <a:tcPr marL="89642" marR="89642" marT="44821" marB="44821">
                    <a:solidFill>
                      <a:schemeClr val="bg1"/>
                    </a:solidFill>
                  </a:tcPr>
                </a:tc>
                <a:tc>
                  <a:txBody>
                    <a:bodyPr/>
                    <a:lstStyle/>
                    <a:p>
                      <a:r>
                        <a:rPr lang="en-US" sz="1800" dirty="0"/>
                        <a:t>Right stick</a:t>
                      </a:r>
                    </a:p>
                  </a:txBody>
                  <a:tcPr marL="89642" marR="89642" marT="44821" marB="44821">
                    <a:solidFill>
                      <a:schemeClr val="bg1"/>
                    </a:solidFill>
                  </a:tcPr>
                </a:tc>
                <a:tc>
                  <a:txBody>
                    <a:bodyPr/>
                    <a:lstStyle/>
                    <a:p>
                      <a:r>
                        <a:rPr lang="en-US" sz="1800" dirty="0"/>
                        <a:t>X, Y</a:t>
                      </a: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t>Comportamiento</a:t>
                      </a:r>
                      <a:endParaRPr lang="en-US" sz="1800" b="1" dirty="0"/>
                    </a:p>
                  </a:txBody>
                  <a:tcPr marL="89642" marR="89642" marT="44821" marB="44821">
                    <a:solidFill>
                      <a:schemeClr val="bg1"/>
                    </a:solidFill>
                  </a:tcPr>
                </a:tc>
                <a:tc>
                  <a:txBody>
                    <a:bodyPr/>
                    <a:lstStyle/>
                    <a:p>
                      <a:r>
                        <a:rPr lang="en-US" sz="1800" dirty="0" err="1" smtClean="0"/>
                        <a:t>Página</a:t>
                      </a:r>
                      <a:r>
                        <a:rPr lang="en-US" sz="1800" dirty="0" smtClean="0"/>
                        <a:t> </a:t>
                      </a:r>
                      <a:r>
                        <a:rPr lang="en-US" sz="1800" dirty="0" err="1" smtClean="0"/>
                        <a:t>arriba</a:t>
                      </a:r>
                      <a:r>
                        <a:rPr lang="en-US" sz="1800" dirty="0" smtClean="0"/>
                        <a:t>/</a:t>
                      </a:r>
                      <a:r>
                        <a:rPr lang="en-US" sz="1800" dirty="0" err="1" smtClean="0"/>
                        <a:t>abajo</a:t>
                      </a:r>
                      <a:endParaRPr lang="en-US" sz="1800" dirty="0"/>
                    </a:p>
                  </a:txBody>
                  <a:tcPr marL="89642" marR="89642" marT="44821" marB="44821">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smtClean="0"/>
                        <a:t>Página</a:t>
                      </a:r>
                      <a:r>
                        <a:rPr lang="en-US" sz="1800" dirty="0" smtClean="0"/>
                        <a:t> </a:t>
                      </a:r>
                      <a:r>
                        <a:rPr lang="en-US" sz="1800" dirty="0" err="1" smtClean="0"/>
                        <a:t>izq</a:t>
                      </a:r>
                      <a:r>
                        <a:rPr lang="en-US" sz="1800" dirty="0" smtClean="0"/>
                        <a:t>/</a:t>
                      </a:r>
                      <a:r>
                        <a:rPr lang="en-US" sz="1800" dirty="0" err="1" smtClean="0"/>
                        <a:t>derecha</a:t>
                      </a:r>
                      <a:endParaRPr lang="en-US" sz="1800" dirty="0"/>
                    </a:p>
                    <a:p>
                      <a:endParaRPr lang="en-US" sz="1800" dirty="0"/>
                    </a:p>
                  </a:txBody>
                  <a:tcPr marL="89642" marR="89642" marT="44821" marB="44821">
                    <a:solidFill>
                      <a:schemeClr val="bg1"/>
                    </a:solidFill>
                  </a:tcPr>
                </a:tc>
                <a:tc>
                  <a:txBody>
                    <a:bodyPr/>
                    <a:lstStyle/>
                    <a:p>
                      <a:r>
                        <a:rPr lang="en-US" sz="1800" dirty="0"/>
                        <a:t>Pan</a:t>
                      </a:r>
                    </a:p>
                  </a:txBody>
                  <a:tcPr marL="89642" marR="89642" marT="44821" marB="44821">
                    <a:solidFill>
                      <a:schemeClr val="bg1"/>
                    </a:solidFill>
                  </a:tcPr>
                </a:tc>
                <a:tc>
                  <a:txBody>
                    <a:bodyPr/>
                    <a:lstStyle/>
                    <a:p>
                      <a:r>
                        <a:rPr lang="en-US" sz="1800" dirty="0"/>
                        <a:t>App </a:t>
                      </a:r>
                      <a:r>
                        <a:rPr lang="en-US" sz="1800" dirty="0" smtClean="0"/>
                        <a:t>shortcuts</a:t>
                      </a:r>
                      <a:endParaRPr lang="en-US" sz="1800" dirty="0"/>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289248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1"/>
            <a:ext cx="10129490" cy="5697838"/>
          </a:xfrm>
          <a:prstGeom prst="rect">
            <a:avLst/>
          </a:prstGeom>
          <a:solidFill>
            <a:schemeClr val="accent1"/>
          </a:solidFill>
        </p:spPr>
      </p:pic>
      <p:sp>
        <p:nvSpPr>
          <p:cNvPr id="25" name="Oval 24"/>
          <p:cNvSpPr/>
          <p:nvPr/>
        </p:nvSpPr>
        <p:spPr bwMode="auto">
          <a:xfrm>
            <a:off x="8450730" y="4425023"/>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8764129" y="4425023"/>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9092872" y="4425023"/>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p:cNvSpPr/>
          <p:nvPr/>
        </p:nvSpPr>
        <p:spPr bwMode="auto">
          <a:xfrm>
            <a:off x="9092872" y="4713839"/>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p:cNvSpPr/>
          <p:nvPr/>
        </p:nvSpPr>
        <p:spPr bwMode="auto">
          <a:xfrm>
            <a:off x="8764129" y="4713839"/>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8450730" y="4713839"/>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ounded Rectangle 30"/>
          <p:cNvSpPr/>
          <p:nvPr/>
        </p:nvSpPr>
        <p:spPr bwMode="auto">
          <a:xfrm>
            <a:off x="9092872" y="3839353"/>
            <a:ext cx="195656" cy="469580"/>
          </a:xfrm>
          <a:prstGeom prst="roundRect">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r>
              <a:rPr lang="en-US" dirty="0" err="1" smtClean="0"/>
              <a:t>Inputs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62600132"/>
              </p:ext>
            </p:extLst>
          </p:nvPr>
        </p:nvGraphicFramePr>
        <p:xfrm>
          <a:off x="448579" y="5451210"/>
          <a:ext cx="11205192" cy="1281195"/>
        </p:xfrm>
        <a:graphic>
          <a:graphicData uri="http://schemas.openxmlformats.org/drawingml/2006/table">
            <a:tbl>
              <a:tblPr firstCol="1" bandRow="1">
                <a:tableStyleId>{5940675A-B579-460E-94D1-54222C63F5DA}</a:tableStyleId>
              </a:tblPr>
              <a:tblGrid>
                <a:gridCol w="1867532">
                  <a:extLst>
                    <a:ext uri="{9D8B030D-6E8A-4147-A177-3AD203B41FA5}">
                      <a16:colId xmlns:a16="http://schemas.microsoft.com/office/drawing/2014/main" val="3107789851"/>
                    </a:ext>
                  </a:extLst>
                </a:gridCol>
                <a:gridCol w="1867532">
                  <a:extLst>
                    <a:ext uri="{9D8B030D-6E8A-4147-A177-3AD203B41FA5}">
                      <a16:colId xmlns:a16="http://schemas.microsoft.com/office/drawing/2014/main" val="3195419112"/>
                    </a:ext>
                  </a:extLst>
                </a:gridCol>
                <a:gridCol w="1867532">
                  <a:extLst>
                    <a:ext uri="{9D8B030D-6E8A-4147-A177-3AD203B41FA5}">
                      <a16:colId xmlns:a16="http://schemas.microsoft.com/office/drawing/2014/main" val="2356303518"/>
                    </a:ext>
                  </a:extLst>
                </a:gridCol>
                <a:gridCol w="1867532">
                  <a:extLst>
                    <a:ext uri="{9D8B030D-6E8A-4147-A177-3AD203B41FA5}">
                      <a16:colId xmlns:a16="http://schemas.microsoft.com/office/drawing/2014/main" val="1805788967"/>
                    </a:ext>
                  </a:extLst>
                </a:gridCol>
                <a:gridCol w="1867532">
                  <a:extLst>
                    <a:ext uri="{9D8B030D-6E8A-4147-A177-3AD203B41FA5}">
                      <a16:colId xmlns:a16="http://schemas.microsoft.com/office/drawing/2014/main" val="183341940"/>
                    </a:ext>
                  </a:extLst>
                </a:gridCol>
                <a:gridCol w="1867532">
                  <a:extLst>
                    <a:ext uri="{9D8B030D-6E8A-4147-A177-3AD203B41FA5}">
                      <a16:colId xmlns:a16="http://schemas.microsoft.com/office/drawing/2014/main" val="3240994203"/>
                    </a:ext>
                  </a:extLst>
                </a:gridCol>
              </a:tblGrid>
              <a:tr h="368593">
                <a:tc>
                  <a:txBody>
                    <a:bodyPr/>
                    <a:lstStyle/>
                    <a:p>
                      <a:r>
                        <a:rPr lang="en-US" sz="1800" b="1" dirty="0" err="1" smtClean="0"/>
                        <a:t>Botón</a:t>
                      </a:r>
                      <a:endParaRPr lang="en-US" sz="1800" b="1" dirty="0"/>
                    </a:p>
                  </a:txBody>
                  <a:tcPr marL="89642" marR="89642" marT="44821" marB="44821">
                    <a:solidFill>
                      <a:schemeClr val="bg1"/>
                    </a:solidFill>
                  </a:tcPr>
                </a:tc>
                <a:tc>
                  <a:txBody>
                    <a:bodyPr/>
                    <a:lstStyle/>
                    <a:p>
                      <a:r>
                        <a:rPr lang="en-US" sz="1800" dirty="0"/>
                        <a:t>L/R Trigger</a:t>
                      </a:r>
                    </a:p>
                  </a:txBody>
                  <a:tcPr marL="89642" marR="89642" marT="44821" marB="44821">
                    <a:solidFill>
                      <a:schemeClr val="bg1"/>
                    </a:solidFill>
                  </a:tcPr>
                </a:tc>
                <a:tc>
                  <a:txBody>
                    <a:bodyPr/>
                    <a:lstStyle/>
                    <a:p>
                      <a:r>
                        <a:rPr lang="en-US" sz="1800" dirty="0"/>
                        <a:t>L/R Bumper</a:t>
                      </a:r>
                    </a:p>
                  </a:txBody>
                  <a:tcPr marL="89642" marR="89642" marT="44821" marB="44821">
                    <a:solidFill>
                      <a:schemeClr val="bg1"/>
                    </a:solidFill>
                  </a:tcPr>
                </a:tc>
                <a:tc>
                  <a:txBody>
                    <a:bodyPr/>
                    <a:lstStyle/>
                    <a:p>
                      <a:r>
                        <a:rPr lang="en-US" sz="1800" dirty="0"/>
                        <a:t>Right stick</a:t>
                      </a:r>
                    </a:p>
                  </a:txBody>
                  <a:tcPr marL="89642" marR="89642" marT="44821" marB="44821">
                    <a:solidFill>
                      <a:schemeClr val="bg1"/>
                    </a:solidFill>
                  </a:tcPr>
                </a:tc>
                <a:tc>
                  <a:txBody>
                    <a:bodyPr/>
                    <a:lstStyle/>
                    <a:p>
                      <a:r>
                        <a:rPr lang="en-US" sz="1800" dirty="0"/>
                        <a:t>X, Y</a:t>
                      </a:r>
                    </a:p>
                  </a:txBody>
                  <a:tcPr marL="89642" marR="89642" marT="44821" marB="44821">
                    <a:solidFill>
                      <a:schemeClr val="bg1"/>
                    </a:solidFill>
                  </a:tcPr>
                </a:tc>
                <a:tc>
                  <a:txBody>
                    <a:bodyPr/>
                    <a:lstStyle/>
                    <a:p>
                      <a:r>
                        <a:rPr lang="en-US" sz="1800" dirty="0"/>
                        <a:t>Pause, Play, etc.</a:t>
                      </a:r>
                    </a:p>
                  </a:txBody>
                  <a:tcPr marL="89642" marR="89642" marT="44821" marB="44821">
                    <a:solidFill>
                      <a:schemeClr val="bg1"/>
                    </a:solidFill>
                  </a:tcPr>
                </a:tc>
                <a:extLst>
                  <a:ext uri="{0D108BD9-81ED-4DB2-BD59-A6C34878D82A}">
                    <a16:rowId xmlns:a16="http://schemas.microsoft.com/office/drawing/2014/main" val="18756429"/>
                  </a:ext>
                </a:extLst>
              </a:tr>
              <a:tr h="647542">
                <a:tc>
                  <a:txBody>
                    <a:bodyPr/>
                    <a:lstStyle/>
                    <a:p>
                      <a:r>
                        <a:rPr lang="en-US" sz="1800" b="1" dirty="0" err="1" smtClean="0"/>
                        <a:t>Comportamiento</a:t>
                      </a:r>
                      <a:endParaRPr lang="en-US" sz="1800" b="1" dirty="0"/>
                    </a:p>
                  </a:txBody>
                  <a:tcPr marL="89642" marR="89642" marT="44821" marB="44821">
                    <a:solidFill>
                      <a:schemeClr val="bg1"/>
                    </a:solidFill>
                  </a:tcPr>
                </a:tc>
                <a:tc>
                  <a:txBody>
                    <a:bodyPr/>
                    <a:lstStyle/>
                    <a:p>
                      <a:r>
                        <a:rPr lang="en-US" sz="1800" dirty="0" err="1" smtClean="0"/>
                        <a:t>Página</a:t>
                      </a:r>
                      <a:r>
                        <a:rPr lang="en-US" sz="1800" dirty="0" smtClean="0"/>
                        <a:t> </a:t>
                      </a:r>
                      <a:r>
                        <a:rPr lang="en-US" sz="1800" dirty="0" err="1" smtClean="0"/>
                        <a:t>arriba</a:t>
                      </a:r>
                      <a:r>
                        <a:rPr lang="en-US" sz="1800" dirty="0" smtClean="0"/>
                        <a:t>/</a:t>
                      </a:r>
                      <a:r>
                        <a:rPr lang="en-US" sz="1800" dirty="0" err="1" smtClean="0"/>
                        <a:t>abajo</a:t>
                      </a:r>
                      <a:endParaRPr lang="en-US" sz="1800" dirty="0"/>
                    </a:p>
                  </a:txBody>
                  <a:tcPr marL="89642" marR="89642" marT="44821" marB="44821">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smtClean="0"/>
                        <a:t>Página</a:t>
                      </a:r>
                      <a:r>
                        <a:rPr lang="en-US" sz="1800" baseline="0" dirty="0" smtClean="0"/>
                        <a:t> </a:t>
                      </a:r>
                      <a:r>
                        <a:rPr lang="en-US" sz="1800" baseline="0" dirty="0" err="1" smtClean="0"/>
                        <a:t>izq</a:t>
                      </a:r>
                      <a:r>
                        <a:rPr lang="en-US" sz="1800" baseline="0" dirty="0" smtClean="0"/>
                        <a:t>/</a:t>
                      </a:r>
                      <a:r>
                        <a:rPr lang="en-US" sz="1800" baseline="0" dirty="0" err="1" smtClean="0"/>
                        <a:t>derecha</a:t>
                      </a:r>
                      <a:endParaRPr lang="en-US" sz="1800" dirty="0"/>
                    </a:p>
                    <a:p>
                      <a:endParaRPr lang="en-US" sz="1800" dirty="0"/>
                    </a:p>
                  </a:txBody>
                  <a:tcPr marL="89642" marR="89642" marT="44821" marB="44821">
                    <a:solidFill>
                      <a:schemeClr val="bg1"/>
                    </a:solidFill>
                  </a:tcPr>
                </a:tc>
                <a:tc>
                  <a:txBody>
                    <a:bodyPr/>
                    <a:lstStyle/>
                    <a:p>
                      <a:r>
                        <a:rPr lang="en-US" sz="1800" dirty="0"/>
                        <a:t>Pan</a:t>
                      </a:r>
                    </a:p>
                  </a:txBody>
                  <a:tcPr marL="89642" marR="89642" marT="44821" marB="44821">
                    <a:solidFill>
                      <a:schemeClr val="bg1"/>
                    </a:solidFill>
                  </a:tcPr>
                </a:tc>
                <a:tc>
                  <a:txBody>
                    <a:bodyPr/>
                    <a:lstStyle/>
                    <a:p>
                      <a:r>
                        <a:rPr lang="en-US" sz="1800" dirty="0"/>
                        <a:t>App </a:t>
                      </a:r>
                      <a:r>
                        <a:rPr lang="en-US" sz="1800" dirty="0" smtClean="0"/>
                        <a:t>shortcuts</a:t>
                      </a:r>
                      <a:endParaRPr lang="en-US" sz="1800" dirty="0"/>
                    </a:p>
                  </a:txBody>
                  <a:tcPr marL="89642" marR="89642" marT="44821" marB="44821">
                    <a:solidFill>
                      <a:schemeClr val="bg1"/>
                    </a:solidFill>
                  </a:tcPr>
                </a:tc>
                <a:tc>
                  <a:txBody>
                    <a:bodyPr/>
                    <a:lstStyle/>
                    <a:p>
                      <a:r>
                        <a:rPr lang="en-US" sz="1800" dirty="0" smtClean="0"/>
                        <a:t>Media </a:t>
                      </a:r>
                      <a:r>
                        <a:rPr lang="en-US" sz="1800" dirty="0"/>
                        <a:t>playback</a:t>
                      </a:r>
                    </a:p>
                  </a:txBody>
                  <a:tcPr marL="89642" marR="89642" marT="44821" marB="44821">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3877139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56" y="580081"/>
            <a:ext cx="10129490" cy="5697838"/>
          </a:xfrm>
          <a:prstGeom prst="rect">
            <a:avLst/>
          </a:prstGeom>
          <a:solidFill>
            <a:schemeClr val="accent1"/>
          </a:solidFill>
        </p:spPr>
      </p:pic>
      <p:sp>
        <p:nvSpPr>
          <p:cNvPr id="7" name="Plus 6"/>
          <p:cNvSpPr/>
          <p:nvPr/>
        </p:nvSpPr>
        <p:spPr bwMode="auto">
          <a:xfrm>
            <a:off x="3365703" y="3511687"/>
            <a:ext cx="632118" cy="629967"/>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p:cNvSpPr/>
          <p:nvPr/>
        </p:nvSpPr>
        <p:spPr bwMode="auto">
          <a:xfrm>
            <a:off x="8418329" y="2660267"/>
            <a:ext cx="870197" cy="885821"/>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3132956" y="3126401"/>
            <a:ext cx="382019" cy="37238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Oval 1"/>
          <p:cNvSpPr/>
          <p:nvPr/>
        </p:nvSpPr>
        <p:spPr bwMode="auto">
          <a:xfrm>
            <a:off x="4754638" y="3440735"/>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8721490" y="2964269"/>
            <a:ext cx="277356" cy="278662"/>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p:cNvSpPr/>
          <p:nvPr/>
        </p:nvSpPr>
        <p:spPr bwMode="auto">
          <a:xfrm>
            <a:off x="4950294" y="3239261"/>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8419114" y="3526309"/>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p:cNvSpPr/>
          <p:nvPr/>
        </p:nvSpPr>
        <p:spPr bwMode="auto">
          <a:xfrm>
            <a:off x="9080974" y="2481920"/>
            <a:ext cx="209183" cy="20458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4552344" y="3233727"/>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p:cNvSpPr/>
          <p:nvPr/>
        </p:nvSpPr>
        <p:spPr bwMode="auto">
          <a:xfrm>
            <a:off x="4748000" y="3042372"/>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435391" y="2493864"/>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1" name="Straight Connector 20"/>
          <p:cNvCxnSpPr/>
          <p:nvPr/>
        </p:nvCxnSpPr>
        <p:spPr>
          <a:xfrm flipV="1">
            <a:off x="3137831" y="2764008"/>
            <a:ext cx="384021" cy="12714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25" name="Oval 24"/>
          <p:cNvSpPr/>
          <p:nvPr/>
        </p:nvSpPr>
        <p:spPr bwMode="auto">
          <a:xfrm>
            <a:off x="8450730" y="4425023"/>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8764129" y="4425023"/>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9092872" y="4425023"/>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p:cNvSpPr/>
          <p:nvPr/>
        </p:nvSpPr>
        <p:spPr bwMode="auto">
          <a:xfrm>
            <a:off x="9092872" y="4713839"/>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p:cNvSpPr/>
          <p:nvPr/>
        </p:nvSpPr>
        <p:spPr bwMode="auto">
          <a:xfrm>
            <a:off x="8764129" y="4713839"/>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8450730" y="4713839"/>
            <a:ext cx="195656" cy="19135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ounded Rectangle 30"/>
          <p:cNvSpPr/>
          <p:nvPr/>
        </p:nvSpPr>
        <p:spPr bwMode="auto">
          <a:xfrm>
            <a:off x="9092872" y="3839353"/>
            <a:ext cx="195656" cy="469580"/>
          </a:xfrm>
          <a:prstGeom prst="roundRect">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err="1" smtClean="0">
                <a:solidFill>
                  <a:schemeClr val="bg1"/>
                </a:solidFill>
              </a:rPr>
              <a:t>Saca</a:t>
            </a:r>
            <a:r>
              <a:rPr lang="en-US" dirty="0" smtClean="0">
                <a:solidFill>
                  <a:schemeClr val="bg1"/>
                </a:solidFill>
              </a:rPr>
              <a:t> </a:t>
            </a:r>
            <a:r>
              <a:rPr lang="en-US" dirty="0" err="1" smtClean="0">
                <a:solidFill>
                  <a:schemeClr val="bg1"/>
                </a:solidFill>
              </a:rPr>
              <a:t>todo</a:t>
            </a:r>
            <a:r>
              <a:rPr lang="en-US" dirty="0" smtClean="0">
                <a:solidFill>
                  <a:schemeClr val="bg1"/>
                </a:solidFill>
              </a:rPr>
              <a:t> el </a:t>
            </a:r>
            <a:r>
              <a:rPr lang="en-US" dirty="0" err="1" smtClean="0">
                <a:solidFill>
                  <a:schemeClr val="bg1"/>
                </a:solidFill>
              </a:rPr>
              <a:t>partido</a:t>
            </a:r>
            <a:r>
              <a:rPr lang="en-US" dirty="0" smtClean="0">
                <a:solidFill>
                  <a:schemeClr val="bg1"/>
                </a:solidFill>
              </a:rPr>
              <a:t> a </a:t>
            </a:r>
            <a:r>
              <a:rPr lang="en-US" dirty="0" err="1" smtClean="0">
                <a:solidFill>
                  <a:schemeClr val="bg1"/>
                </a:solidFill>
              </a:rPr>
              <a:t>los</a:t>
            </a:r>
            <a:r>
              <a:rPr lang="en-US" dirty="0" smtClean="0">
                <a:solidFill>
                  <a:schemeClr val="bg1"/>
                </a:solidFill>
              </a:rPr>
              <a:t> </a:t>
            </a:r>
            <a:r>
              <a:rPr lang="en-US" dirty="0" err="1" smtClean="0">
                <a:solidFill>
                  <a:schemeClr val="bg1"/>
                </a:solidFill>
              </a:rPr>
              <a:t>botones</a:t>
            </a:r>
            <a:r>
              <a:rPr lang="en-US" dirty="0" smtClean="0">
                <a:solidFill>
                  <a:schemeClr val="bg1"/>
                </a:solidFill>
              </a:rPr>
              <a:t>!</a:t>
            </a:r>
            <a:endParaRPr lang="en-US" dirty="0">
              <a:solidFill>
                <a:schemeClr val="bg1"/>
              </a:solidFill>
            </a:endParaRPr>
          </a:p>
        </p:txBody>
      </p:sp>
      <p:sp>
        <p:nvSpPr>
          <p:cNvPr id="34" name="Oval 33"/>
          <p:cNvSpPr/>
          <p:nvPr/>
        </p:nvSpPr>
        <p:spPr bwMode="auto">
          <a:xfrm>
            <a:off x="4300941" y="3595673"/>
            <a:ext cx="382019" cy="372384"/>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6" name="Straight Connector 35"/>
          <p:cNvCxnSpPr/>
          <p:nvPr/>
        </p:nvCxnSpPr>
        <p:spPr>
          <a:xfrm flipV="1">
            <a:off x="2958548" y="2898109"/>
            <a:ext cx="390544" cy="166460"/>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flipH="1" flipV="1">
            <a:off x="4661736" y="2763407"/>
            <a:ext cx="390544" cy="12774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flipH="1" flipV="1">
            <a:off x="4799624" y="2892149"/>
            <a:ext cx="390544" cy="166460"/>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39" name="Oval 38"/>
          <p:cNvSpPr/>
          <p:nvPr/>
        </p:nvSpPr>
        <p:spPr bwMode="auto">
          <a:xfrm>
            <a:off x="4237788" y="3259365"/>
            <a:ext cx="127616" cy="133842"/>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p:cNvSpPr/>
          <p:nvPr/>
        </p:nvSpPr>
        <p:spPr bwMode="auto">
          <a:xfrm>
            <a:off x="3799528" y="3259365"/>
            <a:ext cx="127616" cy="133842"/>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27650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La </a:t>
            </a:r>
            <a:r>
              <a:rPr lang="en-US" dirty="0" err="1"/>
              <a:t>experiencia</a:t>
            </a:r>
            <a:r>
              <a:rPr lang="en-US" dirty="0"/>
              <a:t> </a:t>
            </a:r>
            <a:r>
              <a:rPr lang="en-US" dirty="0" smtClean="0"/>
              <a:t>“10 pies”</a:t>
            </a:r>
            <a:endParaRPr lang="en-US" dirty="0"/>
          </a:p>
        </p:txBody>
      </p:sp>
    </p:spTree>
    <p:extLst>
      <p:ext uri="{BB962C8B-B14F-4D97-AF65-F5344CB8AC3E}">
        <p14:creationId xmlns:p14="http://schemas.microsoft.com/office/powerpoint/2010/main" val="372135471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Ajustar</a:t>
            </a:r>
            <a:r>
              <a:rPr lang="en-US" dirty="0" smtClean="0"/>
              <a:t> </a:t>
            </a:r>
            <a:r>
              <a:rPr lang="en-US" dirty="0"/>
              <a:t>XY Focus</a:t>
            </a:r>
          </a:p>
        </p:txBody>
      </p:sp>
      <p:sp>
        <p:nvSpPr>
          <p:cNvPr id="9" name="Rectangle 8"/>
          <p:cNvSpPr/>
          <p:nvPr/>
        </p:nvSpPr>
        <p:spPr bwMode="auto">
          <a:xfrm>
            <a:off x="448586" y="1905094"/>
            <a:ext cx="1344623" cy="1344623"/>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581560" y="1905092"/>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4" name="Rectangle 13"/>
          <p:cNvSpPr/>
          <p:nvPr/>
        </p:nvSpPr>
        <p:spPr bwMode="auto">
          <a:xfrm>
            <a:off x="6542047"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6" name="Right Triangle 15"/>
          <p:cNvSpPr/>
          <p:nvPr/>
        </p:nvSpPr>
        <p:spPr bwMode="auto">
          <a:xfrm rot="2700000">
            <a:off x="2050416" y="1940360"/>
            <a:ext cx="1344623" cy="1344623"/>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7" name="Rectangle 16"/>
          <p:cNvSpPr/>
          <p:nvPr/>
        </p:nvSpPr>
        <p:spPr bwMode="auto">
          <a:xfrm>
            <a:off x="2581559"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4" name="Rectangle 3"/>
          <p:cNvSpPr/>
          <p:nvPr/>
        </p:nvSpPr>
        <p:spPr>
          <a:xfrm>
            <a:off x="3964223" y="1418995"/>
            <a:ext cx="5545038" cy="512935"/>
          </a:xfrm>
          <a:prstGeom prst="rect">
            <a:avLst/>
          </a:prstGeom>
        </p:spPr>
        <p:txBody>
          <a:bodyPr wrap="none">
            <a:spAutoFit/>
          </a:bodyPr>
          <a:lstStyle/>
          <a:p>
            <a:pPr defTabSz="914367">
              <a:defRPr/>
            </a:pPr>
            <a:r>
              <a:rPr lang="en-US" sz="2745" dirty="0" err="1">
                <a:latin typeface="Segoe UI"/>
              </a:rPr>
              <a:t>IsTabStop</a:t>
            </a:r>
            <a:r>
              <a:rPr lang="en-US" sz="2745" dirty="0">
                <a:latin typeface="Segoe UI"/>
              </a:rPr>
              <a:t>=true &amp; Visibility=Visible</a:t>
            </a:r>
          </a:p>
        </p:txBody>
      </p:sp>
    </p:spTree>
    <p:extLst>
      <p:ext uri="{BB962C8B-B14F-4D97-AF65-F5344CB8AC3E}">
        <p14:creationId xmlns:p14="http://schemas.microsoft.com/office/powerpoint/2010/main" val="323799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48586" y="1905094"/>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2" name="Rectangle 11"/>
          <p:cNvSpPr/>
          <p:nvPr/>
        </p:nvSpPr>
        <p:spPr bwMode="auto">
          <a:xfrm>
            <a:off x="2581560" y="1905092"/>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8" name="Rectangle 7"/>
          <p:cNvSpPr/>
          <p:nvPr/>
        </p:nvSpPr>
        <p:spPr bwMode="auto">
          <a:xfrm>
            <a:off x="2581560" y="1905091"/>
            <a:ext cx="1344623" cy="1344623"/>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0" name="Rectangle 9"/>
          <p:cNvSpPr/>
          <p:nvPr/>
        </p:nvSpPr>
        <p:spPr bwMode="auto">
          <a:xfrm>
            <a:off x="2581559"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1" name="Rectangle 10"/>
          <p:cNvSpPr/>
          <p:nvPr/>
        </p:nvSpPr>
        <p:spPr bwMode="auto">
          <a:xfrm>
            <a:off x="6542047"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3" name="Right Triangle 12"/>
          <p:cNvSpPr/>
          <p:nvPr/>
        </p:nvSpPr>
        <p:spPr bwMode="auto">
          <a:xfrm rot="8100000">
            <a:off x="2581559" y="3493031"/>
            <a:ext cx="1344623" cy="1344623"/>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20127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48586" y="1905094"/>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2" name="Rectangle 11"/>
          <p:cNvSpPr/>
          <p:nvPr/>
        </p:nvSpPr>
        <p:spPr bwMode="auto">
          <a:xfrm>
            <a:off x="2581560" y="1905092"/>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8" name="Rectangle 7"/>
          <p:cNvSpPr/>
          <p:nvPr/>
        </p:nvSpPr>
        <p:spPr bwMode="auto">
          <a:xfrm>
            <a:off x="2581560" y="1905091"/>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0" name="Rectangle 9"/>
          <p:cNvSpPr/>
          <p:nvPr/>
        </p:nvSpPr>
        <p:spPr bwMode="auto">
          <a:xfrm>
            <a:off x="2581559"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1" name="Rectangle 10"/>
          <p:cNvSpPr/>
          <p:nvPr/>
        </p:nvSpPr>
        <p:spPr bwMode="auto">
          <a:xfrm>
            <a:off x="6542047"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4" name="Rectangle 13"/>
          <p:cNvSpPr/>
          <p:nvPr/>
        </p:nvSpPr>
        <p:spPr bwMode="auto">
          <a:xfrm>
            <a:off x="2581559" y="3932336"/>
            <a:ext cx="1344623" cy="1344623"/>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solidFill>
              <a:latin typeface="Segoe UI"/>
              <a:ea typeface="Segoe UI" pitchFamily="34" charset="0"/>
              <a:cs typeface="Segoe UI" pitchFamily="34" charset="0"/>
            </a:endParaRPr>
          </a:p>
        </p:txBody>
      </p:sp>
      <p:sp>
        <p:nvSpPr>
          <p:cNvPr id="13" name="Right Triangle 12"/>
          <p:cNvSpPr/>
          <p:nvPr/>
        </p:nvSpPr>
        <p:spPr bwMode="auto">
          <a:xfrm rot="2700000">
            <a:off x="4702954" y="2621826"/>
            <a:ext cx="3965644" cy="3965644"/>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6275283" y="5849320"/>
            <a:ext cx="184731" cy="363946"/>
          </a:xfrm>
          <a:prstGeom prst="rect">
            <a:avLst/>
          </a:prstGeom>
        </p:spPr>
        <p:txBody>
          <a:bodyPr wrap="none">
            <a:spAutoFit/>
          </a:bodyPr>
          <a:lstStyle/>
          <a:p>
            <a:pPr defTabSz="914367">
              <a:defRPr/>
            </a:pPr>
            <a:endParaRPr lang="en-US" sz="1765" dirty="0">
              <a:latin typeface="Segoe UI"/>
            </a:endParaRPr>
          </a:p>
        </p:txBody>
      </p:sp>
    </p:spTree>
    <p:extLst>
      <p:ext uri="{BB962C8B-B14F-4D97-AF65-F5344CB8AC3E}">
        <p14:creationId xmlns:p14="http://schemas.microsoft.com/office/powerpoint/2010/main" val="1711423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48586" y="1905094"/>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581560" y="1905092"/>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581560" y="1905091"/>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581559"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542047"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6524922" y="3932336"/>
            <a:ext cx="1344623" cy="1344623"/>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20216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48586" y="1905094"/>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581560" y="1905092"/>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581560" y="1905091"/>
            <a:ext cx="1344623" cy="1344623"/>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581559"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542047"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ight Triangle 13"/>
          <p:cNvSpPr/>
          <p:nvPr/>
        </p:nvSpPr>
        <p:spPr bwMode="auto">
          <a:xfrm rot="2700000">
            <a:off x="4674114" y="594579"/>
            <a:ext cx="3965644" cy="3965644"/>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8220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Tuning XY Focus</a:t>
            </a:r>
          </a:p>
        </p:txBody>
      </p:sp>
      <p:sp>
        <p:nvSpPr>
          <p:cNvPr id="9" name="Rectangle 8"/>
          <p:cNvSpPr/>
          <p:nvPr/>
        </p:nvSpPr>
        <p:spPr bwMode="auto">
          <a:xfrm>
            <a:off x="448586" y="1905094"/>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581560" y="1905092"/>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581560" y="1905091"/>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581559"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542047"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6524922" y="3932336"/>
            <a:ext cx="1344623" cy="1344623"/>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4743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Tuning XY Focus</a:t>
            </a:r>
          </a:p>
        </p:txBody>
      </p:sp>
      <p:sp>
        <p:nvSpPr>
          <p:cNvPr id="9" name="Rectangle 8"/>
          <p:cNvSpPr/>
          <p:nvPr/>
        </p:nvSpPr>
        <p:spPr bwMode="auto">
          <a:xfrm>
            <a:off x="448586" y="1905094"/>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581560" y="1905092"/>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lumMod val="50000"/>
                </a:schemeClr>
              </a:solidFill>
              <a:latin typeface="Segoe UI"/>
              <a:ea typeface="Segoe UI" pitchFamily="34" charset="0"/>
              <a:cs typeface="Segoe UI" pitchFamily="34" charset="0"/>
            </a:endParaRPr>
          </a:p>
        </p:txBody>
      </p:sp>
      <p:sp>
        <p:nvSpPr>
          <p:cNvPr id="8" name="Rectangle 7"/>
          <p:cNvSpPr/>
          <p:nvPr/>
        </p:nvSpPr>
        <p:spPr bwMode="auto">
          <a:xfrm>
            <a:off x="2581560" y="1905091"/>
            <a:ext cx="1344623" cy="1344623"/>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solidFill>
                  <a:schemeClr val="tx1">
                    <a:lumMod val="50000"/>
                  </a:schemeClr>
                </a:solidFill>
                <a:latin typeface="Segoe UI"/>
                <a:ea typeface="Segoe UI" pitchFamily="34" charset="0"/>
                <a:cs typeface="Segoe UI" pitchFamily="34" charset="0"/>
              </a:rPr>
              <a:t>foo</a:t>
            </a:r>
          </a:p>
        </p:txBody>
      </p:sp>
      <p:sp>
        <p:nvSpPr>
          <p:cNvPr id="10" name="Rectangle 9"/>
          <p:cNvSpPr/>
          <p:nvPr/>
        </p:nvSpPr>
        <p:spPr bwMode="auto">
          <a:xfrm>
            <a:off x="2581559" y="3922653"/>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lumMod val="50000"/>
                </a:schemeClr>
              </a:solidFill>
              <a:latin typeface="Segoe UI"/>
              <a:ea typeface="Segoe UI" pitchFamily="34" charset="0"/>
              <a:cs typeface="Segoe UI" pitchFamily="34" charset="0"/>
            </a:endParaRPr>
          </a:p>
        </p:txBody>
      </p:sp>
      <p:sp>
        <p:nvSpPr>
          <p:cNvPr id="11" name="Rectangle 10"/>
          <p:cNvSpPr/>
          <p:nvPr/>
        </p:nvSpPr>
        <p:spPr bwMode="auto">
          <a:xfrm>
            <a:off x="4704458" y="5267276"/>
            <a:ext cx="1344623" cy="1344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bar</a:t>
            </a:r>
          </a:p>
        </p:txBody>
      </p:sp>
      <p:sp>
        <p:nvSpPr>
          <p:cNvPr id="15" name="Rectangle 14"/>
          <p:cNvSpPr/>
          <p:nvPr/>
        </p:nvSpPr>
        <p:spPr bwMode="auto">
          <a:xfrm>
            <a:off x="2581558" y="1883762"/>
            <a:ext cx="1344623" cy="1344623"/>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solidFill>
                  <a:schemeClr val="bg1"/>
                </a:solidFill>
                <a:latin typeface="Segoe UI"/>
                <a:ea typeface="Segoe UI" pitchFamily="34" charset="0"/>
                <a:cs typeface="Segoe UI" pitchFamily="34" charset="0"/>
              </a:rPr>
              <a:t>foo</a:t>
            </a:r>
          </a:p>
        </p:txBody>
      </p:sp>
      <p:sp>
        <p:nvSpPr>
          <p:cNvPr id="18" name="Text Placeholder 1"/>
          <p:cNvSpPr txBox="1">
            <a:spLocks/>
          </p:cNvSpPr>
          <p:nvPr/>
        </p:nvSpPr>
        <p:spPr>
          <a:xfrm>
            <a:off x="3261968" y="2084377"/>
            <a:ext cx="6201591" cy="61552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3137" dirty="0" err="1">
                <a:solidFill>
                  <a:schemeClr val="tx1">
                    <a:lumMod val="50000"/>
                  </a:schemeClr>
                </a:solidFill>
                <a:latin typeface="Segoe UI Light"/>
              </a:rPr>
              <a:t>foo.XYFocusRight</a:t>
            </a:r>
            <a:r>
              <a:rPr lang="en-US" sz="3137" dirty="0">
                <a:solidFill>
                  <a:schemeClr val="tx1">
                    <a:lumMod val="50000"/>
                  </a:schemeClr>
                </a:solidFill>
                <a:latin typeface="Segoe UI Light"/>
              </a:rPr>
              <a:t> = bar;</a:t>
            </a:r>
          </a:p>
        </p:txBody>
      </p:sp>
      <p:cxnSp>
        <p:nvCxnSpPr>
          <p:cNvPr id="19" name="Curved Connector 18"/>
          <p:cNvCxnSpPr>
            <a:stCxn id="15" idx="3"/>
            <a:endCxn id="11" idx="1"/>
          </p:cNvCxnSpPr>
          <p:nvPr/>
        </p:nvCxnSpPr>
        <p:spPr>
          <a:xfrm>
            <a:off x="3926181" y="2556074"/>
            <a:ext cx="778277" cy="3383514"/>
          </a:xfrm>
          <a:prstGeom prst="curvedConnector3">
            <a:avLst>
              <a:gd name="adj1" fmla="val 56399"/>
            </a:avLst>
          </a:prstGeom>
          <a:ln w="57150" cap="flat" cmpd="sng" algn="ctr">
            <a:solidFill>
              <a:srgbClr val="FFFF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Right Triangle 19"/>
          <p:cNvSpPr/>
          <p:nvPr/>
        </p:nvSpPr>
        <p:spPr bwMode="auto">
          <a:xfrm rot="2700000">
            <a:off x="4674114" y="594579"/>
            <a:ext cx="3965644" cy="3965644"/>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tx1">
                  <a:lumMod val="50000"/>
                </a:schemeClr>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9626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a:t>Optimizando</a:t>
            </a:r>
            <a:r>
              <a:rPr lang="en-US" dirty="0"/>
              <a:t> la App para gamepad</a:t>
            </a:r>
          </a:p>
        </p:txBody>
      </p:sp>
    </p:spTree>
    <p:extLst>
      <p:ext uri="{BB962C8B-B14F-4D97-AF65-F5344CB8AC3E}">
        <p14:creationId xmlns:p14="http://schemas.microsoft.com/office/powerpoint/2010/main" val="404897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5121548"/>
          </a:xfrm>
        </p:spPr>
        <p:txBody>
          <a:bodyPr/>
          <a:lstStyle/>
          <a:p>
            <a:r>
              <a:rPr lang="en-US" dirty="0" smtClean="0"/>
              <a:t>¿No </a:t>
            </a:r>
            <a:r>
              <a:rPr lang="en-US" dirty="0" err="1" smtClean="0"/>
              <a:t>sabes</a:t>
            </a:r>
            <a:r>
              <a:rPr lang="en-US" dirty="0" smtClean="0"/>
              <a:t> </a:t>
            </a:r>
            <a:r>
              <a:rPr lang="en-US" dirty="0" err="1" smtClean="0"/>
              <a:t>donde</a:t>
            </a:r>
            <a:r>
              <a:rPr lang="en-US" dirty="0" smtClean="0"/>
              <a:t> </a:t>
            </a:r>
            <a:r>
              <a:rPr lang="en-US" dirty="0" err="1" smtClean="0"/>
              <a:t>esta</a:t>
            </a:r>
            <a:r>
              <a:rPr lang="en-US" dirty="0" smtClean="0"/>
              <a:t> el </a:t>
            </a:r>
            <a:r>
              <a:rPr lang="en-US" dirty="0" err="1" smtClean="0"/>
              <a:t>foco</a:t>
            </a:r>
            <a:r>
              <a:rPr lang="en-US" dirty="0" smtClean="0"/>
              <a:t>? </a:t>
            </a:r>
            <a:r>
              <a:rPr lang="en-US" dirty="0" err="1" smtClean="0"/>
              <a:t>Añadimos</a:t>
            </a:r>
            <a:r>
              <a:rPr lang="en-US" dirty="0" smtClean="0"/>
              <a:t>:</a:t>
            </a:r>
            <a:endParaRPr lang="en-US" dirty="0">
              <a:solidFill>
                <a:schemeClr val="tx2"/>
              </a:solidFill>
              <a:latin typeface="Consolas" panose="020B0609020204030204" pitchFamily="49" charset="0"/>
            </a:endParaRPr>
          </a:p>
          <a:p>
            <a:r>
              <a:rPr lang="en-US" sz="2353" dirty="0" err="1">
                <a:solidFill>
                  <a:schemeClr val="tx2"/>
                </a:solidFill>
                <a:latin typeface="Consolas" panose="020B0609020204030204" pitchFamily="49" charset="0"/>
              </a:rPr>
              <a:t>page.GotFocus</a:t>
            </a:r>
            <a:r>
              <a:rPr lang="en-US" sz="2353" dirty="0">
                <a:solidFill>
                  <a:schemeClr val="tx2"/>
                </a:solidFill>
                <a:latin typeface="Consolas" panose="020B0609020204030204" pitchFamily="49" charset="0"/>
              </a:rPr>
              <a:t> += (object sender, </a:t>
            </a:r>
            <a:r>
              <a:rPr lang="en-US" sz="2353" dirty="0" err="1">
                <a:solidFill>
                  <a:schemeClr val="tx2"/>
                </a:solidFill>
                <a:latin typeface="Consolas" panose="020B0609020204030204" pitchFamily="49" charset="0"/>
              </a:rPr>
              <a:t>RoutedEventArgs</a:t>
            </a:r>
            <a:r>
              <a:rPr lang="en-US" sz="2353" dirty="0">
                <a:solidFill>
                  <a:schemeClr val="tx2"/>
                </a:solidFill>
                <a:latin typeface="Consolas" panose="020B0609020204030204" pitchFamily="49" charset="0"/>
              </a:rPr>
              <a:t> e) =&gt; {</a:t>
            </a:r>
          </a:p>
          <a:p>
            <a:r>
              <a:rPr lang="en-US" sz="2353" dirty="0">
                <a:solidFill>
                  <a:schemeClr val="tx2"/>
                </a:solidFill>
                <a:latin typeface="Consolas" panose="020B0609020204030204" pitchFamily="49" charset="0"/>
              </a:rPr>
              <a:t>    </a:t>
            </a:r>
            <a:r>
              <a:rPr lang="en-US" sz="2353" dirty="0" err="1">
                <a:solidFill>
                  <a:schemeClr val="tx2"/>
                </a:solidFill>
                <a:latin typeface="Consolas" panose="020B0609020204030204" pitchFamily="49" charset="0"/>
              </a:rPr>
              <a:t>FrameworkElement</a:t>
            </a:r>
            <a:r>
              <a:rPr lang="en-US" sz="2353" dirty="0">
                <a:solidFill>
                  <a:schemeClr val="tx2"/>
                </a:solidFill>
                <a:latin typeface="Consolas" panose="020B0609020204030204" pitchFamily="49" charset="0"/>
              </a:rPr>
              <a:t> focus = </a:t>
            </a:r>
            <a:r>
              <a:rPr lang="en-US" sz="2353" b="1" dirty="0" err="1">
                <a:solidFill>
                  <a:schemeClr val="tx2"/>
                </a:solidFill>
                <a:latin typeface="Consolas" panose="020B0609020204030204" pitchFamily="49" charset="0"/>
              </a:rPr>
              <a:t>FocusManager.GetFocusedElement</a:t>
            </a:r>
            <a:r>
              <a:rPr lang="en-US" sz="2353" b="1" dirty="0">
                <a:solidFill>
                  <a:schemeClr val="tx2"/>
                </a:solidFill>
                <a:latin typeface="Consolas" panose="020B0609020204030204" pitchFamily="49" charset="0"/>
              </a:rPr>
              <a:t>() </a:t>
            </a:r>
          </a:p>
          <a:p>
            <a:r>
              <a:rPr lang="en-US" sz="2353" dirty="0">
                <a:solidFill>
                  <a:schemeClr val="tx2"/>
                </a:solidFill>
                <a:latin typeface="Consolas" panose="020B0609020204030204" pitchFamily="49" charset="0"/>
              </a:rPr>
              <a:t>                                as </a:t>
            </a:r>
            <a:r>
              <a:rPr lang="en-US" sz="2353" dirty="0" err="1">
                <a:solidFill>
                  <a:schemeClr val="tx2"/>
                </a:solidFill>
                <a:latin typeface="Consolas" panose="020B0609020204030204" pitchFamily="49" charset="0"/>
              </a:rPr>
              <a:t>FrameworkElement</a:t>
            </a:r>
            <a:r>
              <a:rPr lang="en-US" sz="2353" dirty="0">
                <a:solidFill>
                  <a:schemeClr val="tx2"/>
                </a:solidFill>
                <a:latin typeface="Consolas" panose="020B0609020204030204" pitchFamily="49" charset="0"/>
              </a:rPr>
              <a:t>;</a:t>
            </a:r>
          </a:p>
          <a:p>
            <a:r>
              <a:rPr lang="en-US" sz="2353" dirty="0">
                <a:solidFill>
                  <a:schemeClr val="tx2"/>
                </a:solidFill>
                <a:latin typeface="Consolas" panose="020B0609020204030204" pitchFamily="49" charset="0"/>
              </a:rPr>
              <a:t>    </a:t>
            </a:r>
            <a:r>
              <a:rPr lang="en-US" sz="2353" b="1" dirty="0" err="1">
                <a:solidFill>
                  <a:schemeClr val="tx2"/>
                </a:solidFill>
                <a:latin typeface="Consolas" panose="020B0609020204030204" pitchFamily="49" charset="0"/>
              </a:rPr>
              <a:t>Debug.WriteLine</a:t>
            </a:r>
            <a:r>
              <a:rPr lang="en-US" sz="2353" dirty="0">
                <a:solidFill>
                  <a:schemeClr val="tx2"/>
                </a:solidFill>
                <a:latin typeface="Consolas" panose="020B0609020204030204" pitchFamily="49" charset="0"/>
              </a:rPr>
              <a:t>("got focus: " + </a:t>
            </a:r>
            <a:r>
              <a:rPr lang="en-US" sz="2353" dirty="0" err="1">
                <a:solidFill>
                  <a:schemeClr val="tx2"/>
                </a:solidFill>
                <a:latin typeface="Consolas" panose="020B0609020204030204" pitchFamily="49" charset="0"/>
              </a:rPr>
              <a:t>focus.Name</a:t>
            </a:r>
            <a:r>
              <a:rPr lang="en-US" sz="2353" dirty="0">
                <a:solidFill>
                  <a:schemeClr val="tx2"/>
                </a:solidFill>
                <a:latin typeface="Consolas" panose="020B0609020204030204" pitchFamily="49" charset="0"/>
              </a:rPr>
              <a:t> + " (" </a:t>
            </a:r>
          </a:p>
          <a:p>
            <a:r>
              <a:rPr lang="en-US" sz="2353" dirty="0">
                <a:solidFill>
                  <a:schemeClr val="tx2"/>
                </a:solidFill>
                <a:latin typeface="Consolas" panose="020B0609020204030204" pitchFamily="49" charset="0"/>
              </a:rPr>
              <a:t>                     + </a:t>
            </a:r>
            <a:r>
              <a:rPr lang="en-US" sz="2353" dirty="0" err="1">
                <a:solidFill>
                  <a:schemeClr val="tx2"/>
                </a:solidFill>
                <a:latin typeface="Consolas" panose="020B0609020204030204" pitchFamily="49" charset="0"/>
              </a:rPr>
              <a:t>focus.GetType</a:t>
            </a:r>
            <a:r>
              <a:rPr lang="en-US" sz="2353" dirty="0">
                <a:solidFill>
                  <a:schemeClr val="tx2"/>
                </a:solidFill>
                <a:latin typeface="Consolas" panose="020B0609020204030204" pitchFamily="49" charset="0"/>
              </a:rPr>
              <a:t>().</a:t>
            </a:r>
            <a:r>
              <a:rPr lang="en-US" sz="2353" dirty="0" err="1">
                <a:solidFill>
                  <a:schemeClr val="tx2"/>
                </a:solidFill>
                <a:latin typeface="Consolas" panose="020B0609020204030204" pitchFamily="49" charset="0"/>
              </a:rPr>
              <a:t>ToString</a:t>
            </a:r>
            <a:r>
              <a:rPr lang="en-US" sz="2353" dirty="0">
                <a:solidFill>
                  <a:schemeClr val="tx2"/>
                </a:solidFill>
                <a:latin typeface="Consolas" panose="020B0609020204030204" pitchFamily="49" charset="0"/>
              </a:rPr>
              <a:t>() + ")");</a:t>
            </a:r>
          </a:p>
          <a:p>
            <a:r>
              <a:rPr lang="en-US" sz="2353" dirty="0">
                <a:solidFill>
                  <a:schemeClr val="tx2"/>
                </a:solidFill>
                <a:latin typeface="Consolas" panose="020B0609020204030204" pitchFamily="49" charset="0"/>
              </a:rPr>
              <a:t>};</a:t>
            </a:r>
          </a:p>
          <a:p>
            <a:endParaRPr lang="en-US" dirty="0">
              <a:solidFill>
                <a:schemeClr val="tx2"/>
              </a:solidFill>
              <a:latin typeface="Consolas" panose="020B0609020204030204" pitchFamily="49" charset="0"/>
            </a:endParaRPr>
          </a:p>
          <a:p>
            <a:endParaRPr lang="en-US" dirty="0">
              <a:solidFill>
                <a:schemeClr val="tx2"/>
              </a:solidFill>
              <a:latin typeface="Consolas" panose="020B0609020204030204" pitchFamily="49" charset="0"/>
            </a:endParaRPr>
          </a:p>
        </p:txBody>
      </p:sp>
      <p:sp>
        <p:nvSpPr>
          <p:cNvPr id="3" name="Title 2"/>
          <p:cNvSpPr>
            <a:spLocks noGrp="1"/>
          </p:cNvSpPr>
          <p:nvPr>
            <p:ph type="title"/>
          </p:nvPr>
        </p:nvSpPr>
        <p:spPr/>
        <p:txBody>
          <a:bodyPr/>
          <a:lstStyle/>
          <a:p>
            <a:r>
              <a:rPr lang="en-US" dirty="0"/>
              <a:t>Debugging tips</a:t>
            </a:r>
            <a:br>
              <a:rPr lang="en-US" dirty="0"/>
            </a:br>
            <a:endParaRPr lang="en-US" dirty="0"/>
          </a:p>
        </p:txBody>
      </p:sp>
    </p:spTree>
    <p:extLst>
      <p:ext uri="{BB962C8B-B14F-4D97-AF65-F5344CB8AC3E}">
        <p14:creationId xmlns:p14="http://schemas.microsoft.com/office/powerpoint/2010/main" val="261858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err="1" smtClean="0"/>
              <a:t>Más</a:t>
            </a:r>
            <a:r>
              <a:rPr lang="en-US" sz="4000" dirty="0" smtClean="0"/>
              <a:t> </a:t>
            </a:r>
            <a:r>
              <a:rPr lang="en-US" sz="4000" dirty="0" err="1" smtClean="0"/>
              <a:t>trucos</a:t>
            </a:r>
            <a:r>
              <a:rPr lang="en-US" sz="4000" dirty="0" smtClean="0"/>
              <a:t> para </a:t>
            </a:r>
            <a:r>
              <a:rPr lang="en-US" sz="4000" dirty="0" err="1" smtClean="0"/>
              <a:t>ajustar</a:t>
            </a:r>
            <a:r>
              <a:rPr lang="en-US" sz="4000" dirty="0" smtClean="0"/>
              <a:t> la </a:t>
            </a:r>
            <a:r>
              <a:rPr lang="en-US" sz="4000" dirty="0" err="1" smtClean="0"/>
              <a:t>experiencia</a:t>
            </a:r>
            <a:r>
              <a:rPr lang="en-US" sz="4000" dirty="0" smtClean="0"/>
              <a:t> XY </a:t>
            </a:r>
            <a:r>
              <a:rPr lang="en-US" sz="4000" dirty="0"/>
              <a:t>Focus </a:t>
            </a:r>
          </a:p>
        </p:txBody>
      </p:sp>
      <p:sp>
        <p:nvSpPr>
          <p:cNvPr id="6" name="Text Placeholder 5"/>
          <p:cNvSpPr>
            <a:spLocks noGrp="1"/>
          </p:cNvSpPr>
          <p:nvPr>
            <p:ph type="body" sz="quarter" idx="10"/>
          </p:nvPr>
        </p:nvSpPr>
        <p:spPr>
          <a:xfrm>
            <a:off x="3675680" y="1189494"/>
            <a:ext cx="7888452" cy="5489708"/>
          </a:xfrm>
        </p:spPr>
        <p:txBody>
          <a:bodyPr/>
          <a:lstStyle/>
          <a:p>
            <a:r>
              <a:rPr lang="en-US" dirty="0" err="1" smtClean="0"/>
              <a:t>Establece</a:t>
            </a:r>
            <a:r>
              <a:rPr lang="en-US" dirty="0" smtClean="0"/>
              <a:t> el </a:t>
            </a:r>
            <a:r>
              <a:rPr lang="en-US" dirty="0" err="1" smtClean="0"/>
              <a:t>foco</a:t>
            </a:r>
            <a:r>
              <a:rPr lang="en-US" dirty="0" smtClean="0"/>
              <a:t> </a:t>
            </a:r>
            <a:r>
              <a:rPr lang="en-US" dirty="0" err="1" smtClean="0"/>
              <a:t>inicial</a:t>
            </a:r>
            <a:r>
              <a:rPr lang="en-US" dirty="0" smtClean="0"/>
              <a:t> </a:t>
            </a:r>
            <a:r>
              <a:rPr lang="en-US" dirty="0" err="1" smtClean="0"/>
              <a:t>en</a:t>
            </a:r>
            <a:r>
              <a:rPr lang="en-US" dirty="0" smtClean="0"/>
              <a:t> </a:t>
            </a:r>
            <a:r>
              <a:rPr lang="en-US" dirty="0" err="1" smtClean="0"/>
              <a:t>algo</a:t>
            </a:r>
            <a:r>
              <a:rPr lang="en-US" dirty="0" smtClean="0"/>
              <a:t> “</a:t>
            </a:r>
            <a:r>
              <a:rPr lang="en-US" dirty="0" err="1" smtClean="0"/>
              <a:t>razonable</a:t>
            </a:r>
            <a:r>
              <a:rPr lang="en-US" dirty="0" smtClean="0"/>
              <a:t>”</a:t>
            </a:r>
            <a:endParaRPr lang="en-US" dirty="0"/>
          </a:p>
          <a:p>
            <a:endParaRPr lang="en-US" dirty="0" smtClean="0"/>
          </a:p>
          <a:p>
            <a:endParaRPr lang="en-US" dirty="0"/>
          </a:p>
          <a:p>
            <a:r>
              <a:rPr lang="en-US" dirty="0" err="1" smtClean="0"/>
              <a:t>Crea</a:t>
            </a:r>
            <a:r>
              <a:rPr lang="en-US" dirty="0" smtClean="0"/>
              <a:t> el Layout con el </a:t>
            </a:r>
            <a:r>
              <a:rPr lang="en-US" dirty="0" err="1" smtClean="0"/>
              <a:t>ciclo</a:t>
            </a:r>
            <a:r>
              <a:rPr lang="en-US" dirty="0" smtClean="0"/>
              <a:t> de </a:t>
            </a:r>
            <a:r>
              <a:rPr lang="en-US" dirty="0" err="1" smtClean="0"/>
              <a:t>movimientos</a:t>
            </a:r>
            <a:r>
              <a:rPr lang="en-US" dirty="0" smtClean="0"/>
              <a:t> y el </a:t>
            </a:r>
            <a:r>
              <a:rPr lang="en-US" dirty="0" err="1" smtClean="0"/>
              <a:t>foco</a:t>
            </a:r>
            <a:r>
              <a:rPr lang="en-US" dirty="0" smtClean="0"/>
              <a:t> </a:t>
            </a:r>
            <a:r>
              <a:rPr lang="en-US" dirty="0" err="1" smtClean="0"/>
              <a:t>en</a:t>
            </a:r>
            <a:r>
              <a:rPr lang="en-US" dirty="0" smtClean="0"/>
              <a:t> </a:t>
            </a:r>
            <a:r>
              <a:rPr lang="en-US" dirty="0" err="1" smtClean="0"/>
              <a:t>mente</a:t>
            </a:r>
            <a:r>
              <a:rPr lang="en-US" dirty="0" smtClean="0"/>
              <a:t>.</a:t>
            </a:r>
            <a:endParaRPr lang="en-US" dirty="0"/>
          </a:p>
          <a:p>
            <a:endParaRPr lang="en-US" dirty="0" smtClean="0"/>
          </a:p>
          <a:p>
            <a:endParaRPr lang="en-US" dirty="0"/>
          </a:p>
          <a:p>
            <a:r>
              <a:rPr lang="en-US" dirty="0" err="1" smtClean="0"/>
              <a:t>Tener</a:t>
            </a:r>
            <a:r>
              <a:rPr lang="en-US" dirty="0" smtClean="0"/>
              <a:t> el </a:t>
            </a:r>
            <a:r>
              <a:rPr lang="en-US" dirty="0" err="1" smtClean="0"/>
              <a:t>foco</a:t>
            </a:r>
            <a:r>
              <a:rPr lang="en-US" dirty="0" smtClean="0"/>
              <a:t> </a:t>
            </a:r>
            <a:r>
              <a:rPr lang="en-US" dirty="0" err="1" smtClean="0"/>
              <a:t>en</a:t>
            </a:r>
            <a:r>
              <a:rPr lang="en-US" dirty="0" smtClean="0"/>
              <a:t> </a:t>
            </a:r>
            <a:r>
              <a:rPr lang="en-US" dirty="0" err="1" smtClean="0"/>
              <a:t>mente</a:t>
            </a:r>
            <a:r>
              <a:rPr lang="en-US" dirty="0" smtClean="0"/>
              <a:t> </a:t>
            </a:r>
            <a:r>
              <a:rPr lang="en-US" dirty="0" err="1" smtClean="0"/>
              <a:t>también</a:t>
            </a:r>
            <a:r>
              <a:rPr lang="en-US" dirty="0" smtClean="0"/>
              <a:t> al </a:t>
            </a:r>
            <a:r>
              <a:rPr lang="en-US" dirty="0" err="1" smtClean="0"/>
              <a:t>ajustar</a:t>
            </a:r>
            <a:r>
              <a:rPr lang="en-US" dirty="0" smtClean="0"/>
              <a:t> Tamaños, para </a:t>
            </a:r>
            <a:r>
              <a:rPr lang="en-US" dirty="0" err="1" smtClean="0"/>
              <a:t>ofrecer</a:t>
            </a:r>
            <a:r>
              <a:rPr lang="en-US" dirty="0" smtClean="0"/>
              <a:t> la major </a:t>
            </a:r>
            <a:r>
              <a:rPr lang="en-US" dirty="0" err="1" smtClean="0"/>
              <a:t>experiencia</a:t>
            </a:r>
            <a:r>
              <a:rPr lang="en-US" dirty="0" smtClean="0"/>
              <a:t> possible </a:t>
            </a:r>
            <a:r>
              <a:rPr lang="en-US" dirty="0" err="1" smtClean="0"/>
              <a:t>cuando</a:t>
            </a:r>
            <a:r>
              <a:rPr lang="en-US" dirty="0" smtClean="0"/>
              <a:t> </a:t>
            </a:r>
            <a:r>
              <a:rPr lang="en-US" dirty="0" err="1" smtClean="0"/>
              <a:t>cambie</a:t>
            </a:r>
            <a:r>
              <a:rPr lang="en-US" dirty="0" smtClean="0"/>
              <a:t> el </a:t>
            </a:r>
            <a:r>
              <a:rPr lang="en-US" dirty="0" err="1" smtClean="0"/>
              <a:t>mismo</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85" y="3070434"/>
            <a:ext cx="2868528" cy="1613547"/>
          </a:xfrm>
          <a:prstGeom prst="rect">
            <a:avLst/>
          </a:prstGeom>
        </p:spPr>
      </p:pic>
      <p:pic>
        <p:nvPicPr>
          <p:cNvPr id="12" name="Picture 11"/>
          <p:cNvPicPr>
            <a:picLocks noChangeAspect="1"/>
          </p:cNvPicPr>
          <p:nvPr/>
        </p:nvPicPr>
        <p:blipFill rotWithShape="1">
          <a:blip r:embed="rId4"/>
          <a:srcRect r="5193"/>
          <a:stretch/>
        </p:blipFill>
        <p:spPr>
          <a:xfrm>
            <a:off x="414183" y="1178042"/>
            <a:ext cx="2902931" cy="1533826"/>
          </a:xfrm>
          <a:prstGeom prst="rect">
            <a:avLst/>
          </a:prstGeom>
        </p:spPr>
      </p:pic>
      <p:sp>
        <p:nvSpPr>
          <p:cNvPr id="8" name="Right Arrow 7"/>
          <p:cNvSpPr/>
          <p:nvPr/>
        </p:nvSpPr>
        <p:spPr bwMode="auto">
          <a:xfrm>
            <a:off x="287003" y="1591349"/>
            <a:ext cx="268925" cy="268925"/>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p:cNvGrpSpPr/>
          <p:nvPr/>
        </p:nvGrpSpPr>
        <p:grpSpPr>
          <a:xfrm>
            <a:off x="439496" y="5042548"/>
            <a:ext cx="2900548" cy="1676077"/>
            <a:chOff x="448308" y="5143165"/>
            <a:chExt cx="2958710" cy="1709686"/>
          </a:xfrm>
        </p:grpSpPr>
        <p:sp>
          <p:nvSpPr>
            <p:cNvPr id="50" name="Rectangle 49"/>
            <p:cNvSpPr/>
            <p:nvPr/>
          </p:nvSpPr>
          <p:spPr bwMode="auto">
            <a:xfrm>
              <a:off x="448308" y="6029901"/>
              <a:ext cx="2958710" cy="822950"/>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48308" y="5143165"/>
              <a:ext cx="2958710" cy="822950"/>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645129" y="5348900"/>
              <a:ext cx="411480" cy="411480"/>
              <a:chOff x="5407478" y="7236348"/>
              <a:chExt cx="411480" cy="411480"/>
            </a:xfrm>
          </p:grpSpPr>
          <p:sp>
            <p:nvSpPr>
              <p:cNvPr id="14" name="Rectangle 13"/>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1256847" y="5431366"/>
              <a:ext cx="681384" cy="207833"/>
              <a:chOff x="5407478" y="7236348"/>
              <a:chExt cx="411480" cy="411480"/>
            </a:xfrm>
          </p:grpSpPr>
          <p:sp>
            <p:nvSpPr>
              <p:cNvPr id="16" name="Rectangle 15"/>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p:cNvGrpSpPr/>
            <p:nvPr/>
          </p:nvGrpSpPr>
          <p:grpSpPr>
            <a:xfrm>
              <a:off x="2138469" y="5376332"/>
              <a:ext cx="563880" cy="353485"/>
              <a:chOff x="5407478" y="7236348"/>
              <a:chExt cx="411480" cy="411480"/>
            </a:xfrm>
          </p:grpSpPr>
          <p:sp>
            <p:nvSpPr>
              <p:cNvPr id="19" name="Rectangle 18"/>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0" name="Group 29"/>
            <p:cNvGrpSpPr/>
            <p:nvPr/>
          </p:nvGrpSpPr>
          <p:grpSpPr>
            <a:xfrm>
              <a:off x="2922161" y="5465975"/>
              <a:ext cx="288036" cy="189809"/>
              <a:chOff x="5407478" y="7236348"/>
              <a:chExt cx="411480" cy="411480"/>
            </a:xfrm>
          </p:grpSpPr>
          <p:sp>
            <p:nvSpPr>
              <p:cNvPr id="31" name="Rectangle 30"/>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p:cNvGrpSpPr/>
            <p:nvPr/>
          </p:nvGrpSpPr>
          <p:grpSpPr>
            <a:xfrm>
              <a:off x="645129" y="6235636"/>
              <a:ext cx="411480" cy="411480"/>
              <a:chOff x="5407478" y="7236348"/>
              <a:chExt cx="411480" cy="411480"/>
            </a:xfrm>
          </p:grpSpPr>
          <p:sp>
            <p:nvSpPr>
              <p:cNvPr id="37" name="Rectangle 36"/>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p:cNvGrpSpPr/>
            <p:nvPr/>
          </p:nvGrpSpPr>
          <p:grpSpPr>
            <a:xfrm>
              <a:off x="1256847" y="6235636"/>
              <a:ext cx="681384" cy="411480"/>
              <a:chOff x="5407478" y="7236348"/>
              <a:chExt cx="411480" cy="411480"/>
            </a:xfrm>
          </p:grpSpPr>
          <p:sp>
            <p:nvSpPr>
              <p:cNvPr id="40" name="Rectangle 39"/>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2" name="Group 41"/>
            <p:cNvGrpSpPr/>
            <p:nvPr/>
          </p:nvGrpSpPr>
          <p:grpSpPr>
            <a:xfrm>
              <a:off x="2138469" y="6235637"/>
              <a:ext cx="563880" cy="411479"/>
              <a:chOff x="5407478" y="7236348"/>
              <a:chExt cx="411480" cy="411480"/>
            </a:xfrm>
          </p:grpSpPr>
          <p:sp>
            <p:nvSpPr>
              <p:cNvPr id="43" name="Rectangle 42"/>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p:cNvGrpSpPr/>
            <p:nvPr/>
          </p:nvGrpSpPr>
          <p:grpSpPr>
            <a:xfrm>
              <a:off x="2922161" y="6235636"/>
              <a:ext cx="288036" cy="411479"/>
              <a:chOff x="5407478" y="7236348"/>
              <a:chExt cx="411480" cy="411480"/>
            </a:xfrm>
          </p:grpSpPr>
          <p:sp>
            <p:nvSpPr>
              <p:cNvPr id="46" name="Rectangle 45"/>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3475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Xbox"/>
          <p:cNvPicPr>
            <a:picLocks noChangeAspect="1"/>
          </p:cNvPicPr>
          <p:nvPr/>
        </p:nvPicPr>
        <p:blipFill rotWithShape="1">
          <a:blip r:embed="rId3">
            <a:extLst>
              <a:ext uri="{28A0092B-C50C-407E-A947-70E740481C1C}">
                <a14:useLocalDpi xmlns:a14="http://schemas.microsoft.com/office/drawing/2010/main" val="0"/>
              </a:ext>
            </a:extLst>
          </a:blip>
          <a:srcRect l="67408" t="74219" r="13727" b="5575"/>
          <a:stretch/>
        </p:blipFill>
        <p:spPr>
          <a:xfrm>
            <a:off x="1598550" y="5378075"/>
            <a:ext cx="1254981" cy="829813"/>
          </a:xfrm>
          <a:prstGeom prst="rect">
            <a:avLst/>
          </a:prstGeom>
        </p:spPr>
      </p:pic>
      <p:sp>
        <p:nvSpPr>
          <p:cNvPr id="3" name="Title 2"/>
          <p:cNvSpPr>
            <a:spLocks noGrp="1"/>
          </p:cNvSpPr>
          <p:nvPr>
            <p:ph type="title"/>
          </p:nvPr>
        </p:nvSpPr>
        <p:spPr>
          <a:xfrm>
            <a:off x="269239" y="205488"/>
            <a:ext cx="11653523" cy="736240"/>
          </a:xfrm>
        </p:spPr>
        <p:txBody>
          <a:bodyPr/>
          <a:lstStyle/>
          <a:p>
            <a:r>
              <a:rPr lang="en-US" sz="3600" dirty="0"/>
              <a:t>“</a:t>
            </a:r>
            <a:r>
              <a:rPr lang="en-US" sz="3600" dirty="0" err="1"/>
              <a:t>experiencia</a:t>
            </a:r>
            <a:r>
              <a:rPr lang="en-US" sz="3600" dirty="0"/>
              <a:t> 10 </a:t>
            </a:r>
            <a:r>
              <a:rPr lang="en-US" sz="3600" dirty="0" smtClean="0"/>
              <a:t>pies” </a:t>
            </a:r>
            <a:r>
              <a:rPr lang="en-US" sz="3600" dirty="0"/>
              <a:t>vs. “</a:t>
            </a:r>
            <a:r>
              <a:rPr lang="en-US" sz="3600" dirty="0" err="1"/>
              <a:t>experiencia</a:t>
            </a:r>
            <a:r>
              <a:rPr lang="en-US" sz="3600" dirty="0"/>
              <a:t> </a:t>
            </a:r>
            <a:r>
              <a:rPr lang="en-US" sz="3600" dirty="0" smtClean="0"/>
              <a:t>2 pies”</a:t>
            </a:r>
            <a:endParaRPr lang="en-US" sz="3600" dirty="0"/>
          </a:p>
        </p:txBody>
      </p:sp>
      <p:pic>
        <p:nvPicPr>
          <p:cNvPr id="18" name="Xbox"/>
          <p:cNvPicPr>
            <a:picLocks noChangeAspect="1"/>
          </p:cNvPicPr>
          <p:nvPr/>
        </p:nvPicPr>
        <p:blipFill rotWithShape="1">
          <a:blip r:embed="rId3">
            <a:extLst>
              <a:ext uri="{28A0092B-C50C-407E-A947-70E740481C1C}">
                <a14:useLocalDpi xmlns:a14="http://schemas.microsoft.com/office/drawing/2010/main" val="0"/>
              </a:ext>
            </a:extLst>
          </a:blip>
          <a:srcRect b="25595"/>
          <a:stretch/>
        </p:blipFill>
        <p:spPr>
          <a:xfrm>
            <a:off x="488495" y="1269882"/>
            <a:ext cx="6652735" cy="3055534"/>
          </a:xfrm>
          <a:prstGeom prst="rect">
            <a:avLst/>
          </a:prstGeom>
        </p:spPr>
      </p:pic>
      <p:sp>
        <p:nvSpPr>
          <p:cNvPr id="19" name="Rectangle 18"/>
          <p:cNvSpPr/>
          <p:nvPr/>
        </p:nvSpPr>
        <p:spPr bwMode="auto">
          <a:xfrm>
            <a:off x="1324765" y="1307162"/>
            <a:ext cx="4968552" cy="2825920"/>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615054" y="4514593"/>
            <a:ext cx="1577860" cy="1902421"/>
          </a:xfrm>
          <a:prstGeom prst="rect">
            <a:avLst/>
          </a:prstGeom>
        </p:spPr>
      </p:pic>
      <p:pic>
        <p:nvPicPr>
          <p:cNvPr id="27" name="Xbox"/>
          <p:cNvPicPr>
            <a:picLocks noChangeAspect="1"/>
          </p:cNvPicPr>
          <p:nvPr/>
        </p:nvPicPr>
        <p:blipFill rotWithShape="1">
          <a:blip r:embed="rId3">
            <a:extLst>
              <a:ext uri="{28A0092B-C50C-407E-A947-70E740481C1C}">
                <a14:useLocalDpi xmlns:a14="http://schemas.microsoft.com/office/drawing/2010/main" val="0"/>
              </a:ext>
            </a:extLst>
          </a:blip>
          <a:srcRect l="67510" t="74219" r="13727" b="5528"/>
          <a:stretch/>
        </p:blipFill>
        <p:spPr>
          <a:xfrm>
            <a:off x="4752629" y="5465804"/>
            <a:ext cx="1248203" cy="831724"/>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5328549" y="4590537"/>
            <a:ext cx="1577860" cy="1902421"/>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4565" y="4429800"/>
            <a:ext cx="2308953" cy="807120"/>
          </a:xfrm>
          <a:prstGeom prst="rect">
            <a:avLst/>
          </a:prstGeom>
        </p:spPr>
      </p:pic>
      <p:grpSp>
        <p:nvGrpSpPr>
          <p:cNvPr id="4" name="Group 3"/>
          <p:cNvGrpSpPr/>
          <p:nvPr/>
        </p:nvGrpSpPr>
        <p:grpSpPr>
          <a:xfrm>
            <a:off x="8516321" y="4929641"/>
            <a:ext cx="2414447" cy="1367888"/>
            <a:chOff x="9333154" y="5131164"/>
            <a:chExt cx="1643796" cy="931281"/>
          </a:xfrm>
        </p:grpSpPr>
        <p:pic>
          <p:nvPicPr>
            <p:cNvPr id="17" name="Laptop"/>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33154" y="5131164"/>
              <a:ext cx="1643796" cy="931281"/>
            </a:xfrm>
            <a:prstGeom prst="rect">
              <a:avLst/>
            </a:prstGeom>
          </p:spPr>
        </p:pic>
        <p:sp>
          <p:nvSpPr>
            <p:cNvPr id="21" name="Rectangle 20"/>
            <p:cNvSpPr/>
            <p:nvPr/>
          </p:nvSpPr>
          <p:spPr bwMode="auto">
            <a:xfrm>
              <a:off x="9437564" y="5157189"/>
              <a:ext cx="1153206" cy="656462"/>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8572305" y="4528394"/>
            <a:ext cx="1577860" cy="1902421"/>
          </a:xfrm>
          <a:prstGeom prst="rect">
            <a:avLst/>
          </a:prstGeom>
        </p:spPr>
      </p:pic>
    </p:spTree>
    <p:extLst>
      <p:ext uri="{BB962C8B-B14F-4D97-AF65-F5344CB8AC3E}">
        <p14:creationId xmlns:p14="http://schemas.microsoft.com/office/powerpoint/2010/main" val="4170443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4167872"/>
          </a:xfrm>
        </p:spPr>
        <p:txBody>
          <a:bodyPr/>
          <a:lstStyle/>
          <a:p>
            <a:endParaRPr lang="en-US" dirty="0"/>
          </a:p>
          <a:p>
            <a:endParaRPr lang="en-US" dirty="0"/>
          </a:p>
          <a:p>
            <a:endParaRPr lang="en-US" dirty="0"/>
          </a:p>
          <a:p>
            <a:pPr lvl="0"/>
            <a:endParaRPr lang="en-US" dirty="0"/>
          </a:p>
          <a:p>
            <a:pPr lvl="0"/>
            <a:endParaRPr lang="en-US" dirty="0"/>
          </a:p>
        </p:txBody>
      </p:sp>
      <p:sp>
        <p:nvSpPr>
          <p:cNvPr id="2" name="Title 1"/>
          <p:cNvSpPr>
            <a:spLocks noGrp="1"/>
          </p:cNvSpPr>
          <p:nvPr>
            <p:ph type="title"/>
          </p:nvPr>
        </p:nvSpPr>
        <p:spPr/>
        <p:txBody>
          <a:bodyPr/>
          <a:lstStyle/>
          <a:p>
            <a:pPr lvl="0"/>
            <a:r>
              <a:rPr lang="en-US" sz="4400" dirty="0" err="1" smtClean="0"/>
              <a:t>Gestión</a:t>
            </a:r>
            <a:r>
              <a:rPr lang="en-US" sz="4400" dirty="0" smtClean="0"/>
              <a:t> de ‘</a:t>
            </a:r>
            <a:r>
              <a:rPr lang="en-US" sz="4400" dirty="0" err="1" smtClean="0"/>
              <a:t>trampas</a:t>
            </a:r>
            <a:r>
              <a:rPr lang="en-US" sz="4400" dirty="0" smtClean="0"/>
              <a:t> de </a:t>
            </a:r>
            <a:r>
              <a:rPr lang="en-US" sz="4400" dirty="0" err="1" smtClean="0"/>
              <a:t>enfoque</a:t>
            </a:r>
            <a:r>
              <a:rPr lang="en-US" sz="4400" dirty="0" smtClean="0"/>
              <a:t>’ e </a:t>
            </a:r>
            <a:r>
              <a:rPr lang="en-US" sz="4400" dirty="0" err="1" smtClean="0"/>
              <a:t>interacciones</a:t>
            </a:r>
            <a:r>
              <a:rPr lang="en-US" sz="4400" dirty="0" smtClean="0"/>
              <a:t> </a:t>
            </a:r>
            <a:r>
              <a:rPr lang="en-US" sz="4400" dirty="0" err="1" smtClean="0"/>
              <a:t>complejas</a:t>
            </a:r>
            <a:endParaRPr lang="en-US" sz="4400" dirty="0"/>
          </a:p>
        </p:txBody>
      </p:sp>
      <p:sp>
        <p:nvSpPr>
          <p:cNvPr id="4" name="Rectangle 3"/>
          <p:cNvSpPr/>
          <p:nvPr/>
        </p:nvSpPr>
        <p:spPr bwMode="auto">
          <a:xfrm>
            <a:off x="1255358" y="1638851"/>
            <a:ext cx="1882472" cy="806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8964528" y="1636171"/>
            <a:ext cx="1882472" cy="806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12297" y="2039557"/>
            <a:ext cx="1397646"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020302" y="1780275"/>
            <a:ext cx="179283" cy="518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p:nvPr/>
        </p:nvCxnSpPr>
        <p:spPr>
          <a:xfrm flipV="1">
            <a:off x="5199585" y="2014023"/>
            <a:ext cx="3369759" cy="25535"/>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bwMode="auto">
          <a:xfrm>
            <a:off x="3533013" y="1636171"/>
            <a:ext cx="5162590" cy="806774"/>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1255358" y="1636170"/>
            <a:ext cx="1882472" cy="806774"/>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8964528" y="1636170"/>
            <a:ext cx="1882472" cy="806774"/>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64296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19001" y="1324131"/>
            <a:ext cx="11653523" cy="370519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endParaRPr lang="en-US" sz="3137" dirty="0">
              <a:gradFill>
                <a:gsLst>
                  <a:gs pos="1250">
                    <a:srgbClr val="FFFFFF"/>
                  </a:gs>
                  <a:gs pos="100000">
                    <a:srgbClr val="FFFFFF"/>
                  </a:gs>
                </a:gsLst>
                <a:lin ang="5400000" scaled="0"/>
              </a:gradFill>
              <a:latin typeface="Segoe UI Light"/>
            </a:endParaRPr>
          </a:p>
          <a:p>
            <a:pPr marL="0" indent="0" defTabSz="914367">
              <a:buNone/>
              <a:defRPr/>
            </a:pPr>
            <a:endParaRPr lang="en-US" sz="3137" dirty="0">
              <a:gradFill>
                <a:gsLst>
                  <a:gs pos="1250">
                    <a:srgbClr val="FFFFFF"/>
                  </a:gs>
                  <a:gs pos="100000">
                    <a:srgbClr val="FFFFFF"/>
                  </a:gs>
                </a:gsLst>
                <a:lin ang="5400000" scaled="0"/>
              </a:gradFill>
              <a:latin typeface="Segoe UI Light"/>
            </a:endParaRPr>
          </a:p>
          <a:p>
            <a:pPr marL="0" indent="0" defTabSz="914367">
              <a:buNone/>
              <a:defRPr/>
            </a:pPr>
            <a:endParaRPr lang="en-US" sz="3137" b="1" dirty="0">
              <a:gradFill>
                <a:gsLst>
                  <a:gs pos="1250">
                    <a:srgbClr val="FFFFFF"/>
                  </a:gs>
                  <a:gs pos="100000">
                    <a:srgbClr val="FFFFFF"/>
                  </a:gs>
                </a:gsLst>
                <a:lin ang="5400000" scaled="0"/>
              </a:gradFill>
              <a:latin typeface="Segoe UI Light"/>
            </a:endParaRPr>
          </a:p>
          <a:p>
            <a:pPr marL="0" indent="0" defTabSz="914367">
              <a:buNone/>
              <a:defRPr/>
            </a:pPr>
            <a:r>
              <a:rPr lang="en-US" sz="3137" b="1" dirty="0">
                <a:solidFill>
                  <a:schemeClr val="tx1"/>
                </a:solidFill>
                <a:latin typeface="Segoe UI Light"/>
              </a:rPr>
              <a:t>Focus Engagement </a:t>
            </a:r>
            <a:r>
              <a:rPr lang="en-US" sz="3137" dirty="0" err="1">
                <a:solidFill>
                  <a:schemeClr val="tx1"/>
                </a:solidFill>
                <a:latin typeface="Segoe UI Light"/>
              </a:rPr>
              <a:t>permite</a:t>
            </a:r>
            <a:r>
              <a:rPr lang="en-US" sz="3137" dirty="0">
                <a:solidFill>
                  <a:schemeClr val="tx1"/>
                </a:solidFill>
                <a:latin typeface="Segoe UI Light"/>
              </a:rPr>
              <a:t> al </a:t>
            </a:r>
            <a:r>
              <a:rPr lang="en-US" sz="3137" dirty="0" err="1">
                <a:solidFill>
                  <a:schemeClr val="tx1"/>
                </a:solidFill>
                <a:latin typeface="Segoe UI Light"/>
              </a:rPr>
              <a:t>usuario</a:t>
            </a:r>
            <a:r>
              <a:rPr lang="en-US" sz="3137" dirty="0">
                <a:solidFill>
                  <a:schemeClr val="tx1"/>
                </a:solidFill>
                <a:latin typeface="Segoe UI Light"/>
              </a:rPr>
              <a:t> “</a:t>
            </a:r>
            <a:r>
              <a:rPr lang="en-US" sz="3137" dirty="0" err="1">
                <a:solidFill>
                  <a:schemeClr val="tx1"/>
                </a:solidFill>
                <a:latin typeface="Segoe UI Light"/>
              </a:rPr>
              <a:t>enganchar</a:t>
            </a:r>
            <a:r>
              <a:rPr lang="en-US" sz="3137" dirty="0">
                <a:solidFill>
                  <a:schemeClr val="tx1"/>
                </a:solidFill>
                <a:latin typeface="Segoe UI Light"/>
              </a:rPr>
              <a:t>” un control para </a:t>
            </a:r>
            <a:r>
              <a:rPr lang="en-US" sz="3137" dirty="0" err="1">
                <a:solidFill>
                  <a:schemeClr val="tx1"/>
                </a:solidFill>
                <a:latin typeface="Segoe UI Light"/>
              </a:rPr>
              <a:t>interaccionar</a:t>
            </a:r>
            <a:r>
              <a:rPr lang="en-US" sz="3137" dirty="0">
                <a:solidFill>
                  <a:schemeClr val="tx1"/>
                </a:solidFill>
                <a:latin typeface="Segoe UI Light"/>
              </a:rPr>
              <a:t> con </a:t>
            </a:r>
            <a:r>
              <a:rPr lang="en-US" sz="3137" dirty="0" err="1">
                <a:solidFill>
                  <a:schemeClr val="tx1"/>
                </a:solidFill>
                <a:latin typeface="Segoe UI Light"/>
              </a:rPr>
              <a:t>él</a:t>
            </a:r>
            <a:r>
              <a:rPr lang="en-US" sz="3137" dirty="0">
                <a:solidFill>
                  <a:schemeClr val="tx1"/>
                </a:solidFill>
                <a:latin typeface="Segoe UI Light"/>
              </a:rPr>
              <a:t>, y </a:t>
            </a:r>
            <a:r>
              <a:rPr lang="en-US" sz="3137" dirty="0" err="1">
                <a:solidFill>
                  <a:schemeClr val="tx1"/>
                </a:solidFill>
                <a:latin typeface="Segoe UI Light"/>
              </a:rPr>
              <a:t>retornar</a:t>
            </a:r>
            <a:r>
              <a:rPr lang="en-US" sz="3137" dirty="0">
                <a:solidFill>
                  <a:schemeClr val="tx1"/>
                </a:solidFill>
                <a:latin typeface="Segoe UI Light"/>
              </a:rPr>
              <a:t> el XY Focus de la </a:t>
            </a:r>
            <a:r>
              <a:rPr lang="en-US" sz="3137" dirty="0" err="1">
                <a:solidFill>
                  <a:schemeClr val="tx1"/>
                </a:solidFill>
                <a:latin typeface="Segoe UI Light"/>
              </a:rPr>
              <a:t>navegación</a:t>
            </a:r>
            <a:endParaRPr lang="en-US" sz="3137" dirty="0">
              <a:solidFill>
                <a:schemeClr val="tx1"/>
              </a:solidFill>
              <a:latin typeface="Segoe UI Light"/>
            </a:endParaRPr>
          </a:p>
          <a:p>
            <a:pPr marL="0" indent="0" defTabSz="914367">
              <a:buNone/>
              <a:defRPr/>
            </a:pPr>
            <a:endParaRPr lang="en-US" sz="3137" dirty="0">
              <a:solidFill>
                <a:schemeClr val="tx1"/>
              </a:solidFill>
              <a:latin typeface="Segoe UI Light"/>
            </a:endParaRPr>
          </a:p>
          <a:p>
            <a:pPr marL="0" indent="0" defTabSz="914367">
              <a:buNone/>
              <a:defRPr/>
            </a:pPr>
            <a:r>
              <a:rPr lang="en-US" sz="3137" dirty="0" err="1">
                <a:solidFill>
                  <a:schemeClr val="tx1"/>
                </a:solidFill>
                <a:latin typeface="Segoe UI Light"/>
              </a:rPr>
              <a:t>Pulsamos</a:t>
            </a:r>
            <a:r>
              <a:rPr lang="en-US" sz="3137" dirty="0">
                <a:solidFill>
                  <a:schemeClr val="tx1"/>
                </a:solidFill>
                <a:latin typeface="Segoe UI Light"/>
              </a:rPr>
              <a:t> A para “</a:t>
            </a:r>
            <a:r>
              <a:rPr lang="en-US" sz="3137" dirty="0" err="1">
                <a:solidFill>
                  <a:schemeClr val="tx1"/>
                </a:solidFill>
                <a:latin typeface="Segoe UI Light"/>
              </a:rPr>
              <a:t>enganchar</a:t>
            </a:r>
            <a:r>
              <a:rPr lang="en-US" sz="3137" dirty="0">
                <a:solidFill>
                  <a:schemeClr val="tx1"/>
                </a:solidFill>
                <a:latin typeface="Segoe UI Light"/>
              </a:rPr>
              <a:t>.”</a:t>
            </a:r>
            <a:endParaRPr lang="en-US" sz="3137" dirty="0">
              <a:solidFill>
                <a:schemeClr val="tx1"/>
              </a:solidFill>
              <a:latin typeface="Segoe UI Light"/>
            </a:endParaRPr>
          </a:p>
        </p:txBody>
      </p:sp>
      <p:sp>
        <p:nvSpPr>
          <p:cNvPr id="2" name="Title 1"/>
          <p:cNvSpPr>
            <a:spLocks noGrp="1"/>
          </p:cNvSpPr>
          <p:nvPr>
            <p:ph type="title"/>
          </p:nvPr>
        </p:nvSpPr>
        <p:spPr/>
        <p:txBody>
          <a:bodyPr/>
          <a:lstStyle/>
          <a:p>
            <a:pPr lvl="0"/>
            <a:r>
              <a:rPr lang="en-US" dirty="0" err="1" smtClean="0"/>
              <a:t>Mejorar</a:t>
            </a:r>
            <a:r>
              <a:rPr lang="en-US" dirty="0" smtClean="0"/>
              <a:t> el </a:t>
            </a:r>
            <a:r>
              <a:rPr lang="en-US" dirty="0" err="1" smtClean="0"/>
              <a:t>foco</a:t>
            </a:r>
            <a:endParaRPr lang="en-US" dirty="0"/>
          </a:p>
        </p:txBody>
      </p:sp>
      <p:sp>
        <p:nvSpPr>
          <p:cNvPr id="4" name="Rectangle 3"/>
          <p:cNvSpPr/>
          <p:nvPr/>
        </p:nvSpPr>
        <p:spPr bwMode="auto">
          <a:xfrm>
            <a:off x="1255358" y="1638851"/>
            <a:ext cx="1882472" cy="806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8964528" y="1636171"/>
            <a:ext cx="1882472" cy="806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12297" y="2039557"/>
            <a:ext cx="1397646"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020302" y="1780275"/>
            <a:ext cx="179283" cy="518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p:nvPr/>
        </p:nvCxnSpPr>
        <p:spPr>
          <a:xfrm flipV="1">
            <a:off x="5199585" y="2014023"/>
            <a:ext cx="3369759" cy="25535"/>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bwMode="auto">
          <a:xfrm>
            <a:off x="3533013" y="1636171"/>
            <a:ext cx="5162590" cy="806774"/>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841019" y="1646686"/>
            <a:ext cx="537850" cy="796257"/>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8995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269239" y="1189495"/>
            <a:ext cx="11653523" cy="423624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endParaRPr lang="en-US" sz="3137" dirty="0">
              <a:gradFill>
                <a:gsLst>
                  <a:gs pos="1250">
                    <a:srgbClr val="FFFFFF"/>
                  </a:gs>
                  <a:gs pos="100000">
                    <a:srgbClr val="FFFFFF"/>
                  </a:gs>
                </a:gsLst>
                <a:lin ang="5400000" scaled="0"/>
              </a:gradFill>
              <a:latin typeface="Segoe UI Light"/>
            </a:endParaRPr>
          </a:p>
          <a:p>
            <a:pPr marL="0" indent="0" defTabSz="914367">
              <a:buNone/>
              <a:defRPr/>
            </a:pPr>
            <a:endParaRPr lang="en-US" sz="3137" dirty="0">
              <a:gradFill>
                <a:gsLst>
                  <a:gs pos="1250">
                    <a:srgbClr val="FFFFFF"/>
                  </a:gs>
                  <a:gs pos="100000">
                    <a:srgbClr val="FFFFFF"/>
                  </a:gs>
                </a:gsLst>
                <a:lin ang="5400000" scaled="0"/>
              </a:gradFill>
              <a:latin typeface="Segoe UI Light"/>
            </a:endParaRPr>
          </a:p>
          <a:p>
            <a:pPr marL="0" indent="0" defTabSz="914367">
              <a:buNone/>
              <a:defRPr/>
            </a:pPr>
            <a:endParaRPr lang="en-US" sz="3137" b="1" dirty="0">
              <a:gradFill>
                <a:gsLst>
                  <a:gs pos="1250">
                    <a:srgbClr val="FFFFFF"/>
                  </a:gs>
                  <a:gs pos="100000">
                    <a:srgbClr val="FFFFFF"/>
                  </a:gs>
                </a:gsLst>
                <a:lin ang="5400000" scaled="0"/>
              </a:gradFill>
              <a:latin typeface="Segoe UI Light"/>
            </a:endParaRPr>
          </a:p>
          <a:p>
            <a:pPr marL="0" indent="0" defTabSz="914367">
              <a:buNone/>
              <a:defRPr/>
            </a:pPr>
            <a:r>
              <a:rPr lang="en-US" sz="3137" b="1" dirty="0">
                <a:solidFill>
                  <a:schemeClr val="tx1"/>
                </a:solidFill>
                <a:latin typeface="Segoe UI Light"/>
              </a:rPr>
              <a:t>Focus Engagement </a:t>
            </a:r>
            <a:r>
              <a:rPr lang="en-US" sz="3137" dirty="0" err="1">
                <a:solidFill>
                  <a:schemeClr val="tx1"/>
                </a:solidFill>
                <a:latin typeface="Segoe UI Light"/>
              </a:rPr>
              <a:t>permite</a:t>
            </a:r>
            <a:r>
              <a:rPr lang="en-US" sz="3137" dirty="0">
                <a:solidFill>
                  <a:schemeClr val="tx1"/>
                </a:solidFill>
                <a:latin typeface="Segoe UI Light"/>
              </a:rPr>
              <a:t> al </a:t>
            </a:r>
            <a:r>
              <a:rPr lang="en-US" sz="3137" dirty="0" err="1">
                <a:solidFill>
                  <a:schemeClr val="tx1"/>
                </a:solidFill>
                <a:latin typeface="Segoe UI Light"/>
              </a:rPr>
              <a:t>usuario</a:t>
            </a:r>
            <a:r>
              <a:rPr lang="en-US" sz="3137" dirty="0">
                <a:solidFill>
                  <a:schemeClr val="tx1"/>
                </a:solidFill>
                <a:latin typeface="Segoe UI Light"/>
              </a:rPr>
              <a:t> “</a:t>
            </a:r>
            <a:r>
              <a:rPr lang="en-US" sz="3137" dirty="0" err="1">
                <a:solidFill>
                  <a:schemeClr val="tx1"/>
                </a:solidFill>
                <a:latin typeface="Segoe UI Light"/>
              </a:rPr>
              <a:t>enganchar</a:t>
            </a:r>
            <a:r>
              <a:rPr lang="en-US" sz="3137" dirty="0">
                <a:solidFill>
                  <a:schemeClr val="tx1"/>
                </a:solidFill>
                <a:latin typeface="Segoe UI Light"/>
              </a:rPr>
              <a:t>” un control para </a:t>
            </a:r>
            <a:r>
              <a:rPr lang="en-US" sz="3137" dirty="0" err="1">
                <a:solidFill>
                  <a:schemeClr val="tx1"/>
                </a:solidFill>
                <a:latin typeface="Segoe UI Light"/>
              </a:rPr>
              <a:t>interaccionar</a:t>
            </a:r>
            <a:r>
              <a:rPr lang="en-US" sz="3137" dirty="0">
                <a:solidFill>
                  <a:schemeClr val="tx1"/>
                </a:solidFill>
                <a:latin typeface="Segoe UI Light"/>
              </a:rPr>
              <a:t> con </a:t>
            </a:r>
            <a:r>
              <a:rPr lang="en-US" sz="3137" dirty="0" err="1">
                <a:solidFill>
                  <a:schemeClr val="tx1"/>
                </a:solidFill>
                <a:latin typeface="Segoe UI Light"/>
              </a:rPr>
              <a:t>él</a:t>
            </a:r>
            <a:r>
              <a:rPr lang="en-US" sz="3137" dirty="0">
                <a:solidFill>
                  <a:schemeClr val="tx1"/>
                </a:solidFill>
                <a:latin typeface="Segoe UI Light"/>
              </a:rPr>
              <a:t>, y </a:t>
            </a:r>
            <a:r>
              <a:rPr lang="en-US" sz="3137" dirty="0" err="1">
                <a:solidFill>
                  <a:schemeClr val="tx1"/>
                </a:solidFill>
                <a:latin typeface="Segoe UI Light"/>
              </a:rPr>
              <a:t>retornar</a:t>
            </a:r>
            <a:r>
              <a:rPr lang="en-US" sz="3137" dirty="0">
                <a:solidFill>
                  <a:schemeClr val="tx1"/>
                </a:solidFill>
                <a:latin typeface="Segoe UI Light"/>
              </a:rPr>
              <a:t> el XY Focus de la </a:t>
            </a:r>
            <a:r>
              <a:rPr lang="en-US" sz="3137" dirty="0" err="1">
                <a:solidFill>
                  <a:schemeClr val="tx1"/>
                </a:solidFill>
                <a:latin typeface="Segoe UI Light"/>
              </a:rPr>
              <a:t>navegación</a:t>
            </a:r>
            <a:endParaRPr lang="en-US" sz="3137" dirty="0">
              <a:solidFill>
                <a:schemeClr val="tx1"/>
              </a:solidFill>
              <a:latin typeface="Segoe UI Light"/>
            </a:endParaRPr>
          </a:p>
          <a:p>
            <a:pPr marL="0" indent="0" defTabSz="914367">
              <a:buNone/>
              <a:defRPr/>
            </a:pPr>
            <a:endParaRPr lang="en-US" sz="3137" dirty="0">
              <a:solidFill>
                <a:schemeClr val="tx1"/>
              </a:solidFill>
              <a:latin typeface="Segoe UI Light"/>
            </a:endParaRPr>
          </a:p>
          <a:p>
            <a:pPr marL="0" indent="0" defTabSz="914367">
              <a:buNone/>
              <a:defRPr/>
            </a:pPr>
            <a:r>
              <a:rPr lang="en-US" sz="3137" dirty="0" err="1">
                <a:solidFill>
                  <a:schemeClr val="tx1"/>
                </a:solidFill>
                <a:latin typeface="Segoe UI Light"/>
              </a:rPr>
              <a:t>Pulsamos</a:t>
            </a:r>
            <a:r>
              <a:rPr lang="en-US" sz="3137" dirty="0">
                <a:solidFill>
                  <a:schemeClr val="tx1"/>
                </a:solidFill>
                <a:latin typeface="Segoe UI Light"/>
              </a:rPr>
              <a:t> A para “</a:t>
            </a:r>
            <a:r>
              <a:rPr lang="en-US" sz="3137" dirty="0" err="1">
                <a:solidFill>
                  <a:schemeClr val="tx1"/>
                </a:solidFill>
                <a:latin typeface="Segoe UI Light"/>
              </a:rPr>
              <a:t>enganchar</a:t>
            </a:r>
            <a:r>
              <a:rPr lang="en-US" sz="3137" dirty="0">
                <a:solidFill>
                  <a:schemeClr val="tx1"/>
                </a:solidFill>
                <a:latin typeface="Segoe UI Light"/>
              </a:rPr>
              <a:t>.”</a:t>
            </a:r>
          </a:p>
          <a:p>
            <a:pPr marL="0" indent="0" defTabSz="914367">
              <a:buNone/>
              <a:defRPr/>
            </a:pPr>
            <a:r>
              <a:rPr lang="en-US" sz="3137" dirty="0" err="1">
                <a:solidFill>
                  <a:schemeClr val="tx1"/>
                </a:solidFill>
                <a:latin typeface="Segoe UI Light"/>
              </a:rPr>
              <a:t>Usamos</a:t>
            </a:r>
            <a:r>
              <a:rPr lang="en-US" sz="3137" dirty="0">
                <a:solidFill>
                  <a:schemeClr val="tx1"/>
                </a:solidFill>
                <a:latin typeface="Segoe UI Light"/>
              </a:rPr>
              <a:t> </a:t>
            </a:r>
            <a:r>
              <a:rPr lang="en-US" sz="3137" dirty="0" err="1">
                <a:solidFill>
                  <a:schemeClr val="tx1"/>
                </a:solidFill>
                <a:latin typeface="Segoe UI Light"/>
              </a:rPr>
              <a:t>izq</a:t>
            </a:r>
            <a:r>
              <a:rPr lang="en-US" sz="3137" dirty="0">
                <a:solidFill>
                  <a:schemeClr val="tx1"/>
                </a:solidFill>
                <a:latin typeface="Segoe UI Light"/>
              </a:rPr>
              <a:t>/derecho/</a:t>
            </a:r>
            <a:r>
              <a:rPr lang="en-US" sz="3137" dirty="0" err="1">
                <a:solidFill>
                  <a:schemeClr val="tx1"/>
                </a:solidFill>
                <a:latin typeface="Segoe UI Light"/>
              </a:rPr>
              <a:t>arriba</a:t>
            </a:r>
            <a:r>
              <a:rPr lang="en-US" sz="3137" dirty="0">
                <a:solidFill>
                  <a:schemeClr val="tx1"/>
                </a:solidFill>
                <a:latin typeface="Segoe UI Light"/>
              </a:rPr>
              <a:t>/</a:t>
            </a:r>
            <a:r>
              <a:rPr lang="en-US" sz="3137" dirty="0" err="1">
                <a:solidFill>
                  <a:schemeClr val="tx1"/>
                </a:solidFill>
                <a:latin typeface="Segoe UI Light"/>
              </a:rPr>
              <a:t>abajo</a:t>
            </a:r>
            <a:r>
              <a:rPr lang="en-US" sz="3137" dirty="0">
                <a:solidFill>
                  <a:schemeClr val="tx1"/>
                </a:solidFill>
                <a:latin typeface="Segoe UI Light"/>
              </a:rPr>
              <a:t> para </a:t>
            </a:r>
            <a:r>
              <a:rPr lang="en-US" sz="3137" dirty="0" err="1">
                <a:solidFill>
                  <a:schemeClr val="tx1"/>
                </a:solidFill>
                <a:latin typeface="Segoe UI Light"/>
              </a:rPr>
              <a:t>interaccionar</a:t>
            </a:r>
            <a:r>
              <a:rPr lang="en-US" sz="3137" dirty="0">
                <a:solidFill>
                  <a:schemeClr val="tx1"/>
                </a:solidFill>
                <a:latin typeface="Segoe UI Light"/>
              </a:rPr>
              <a:t> con el control</a:t>
            </a:r>
            <a:endParaRPr lang="en-US" sz="3137" dirty="0">
              <a:solidFill>
                <a:schemeClr val="tx1"/>
              </a:solidFill>
              <a:latin typeface="Segoe UI Light"/>
            </a:endParaRPr>
          </a:p>
        </p:txBody>
      </p:sp>
      <p:sp>
        <p:nvSpPr>
          <p:cNvPr id="2" name="Title 1"/>
          <p:cNvSpPr>
            <a:spLocks noGrp="1"/>
          </p:cNvSpPr>
          <p:nvPr>
            <p:ph type="title"/>
          </p:nvPr>
        </p:nvSpPr>
        <p:spPr/>
        <p:txBody>
          <a:bodyPr/>
          <a:lstStyle/>
          <a:p>
            <a:pPr lvl="0"/>
            <a:r>
              <a:rPr lang="en-US" dirty="0" err="1" smtClean="0"/>
              <a:t>Mejorar</a:t>
            </a:r>
            <a:r>
              <a:rPr lang="en-US" dirty="0" smtClean="0"/>
              <a:t> </a:t>
            </a:r>
            <a:r>
              <a:rPr lang="en-US" dirty="0" err="1" smtClean="0"/>
              <a:t>foco</a:t>
            </a:r>
            <a:endParaRPr lang="en-US" dirty="0"/>
          </a:p>
        </p:txBody>
      </p:sp>
      <p:sp>
        <p:nvSpPr>
          <p:cNvPr id="4" name="Rectangle 3"/>
          <p:cNvSpPr/>
          <p:nvPr/>
        </p:nvSpPr>
        <p:spPr bwMode="auto">
          <a:xfrm>
            <a:off x="1255358" y="1638851"/>
            <a:ext cx="1882472" cy="806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8964528" y="1636171"/>
            <a:ext cx="1882472" cy="806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12298" y="2039557"/>
            <a:ext cx="2025137"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737434" y="1780275"/>
            <a:ext cx="179283" cy="518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a:stCxn id="12" idx="3"/>
          </p:cNvCxnSpPr>
          <p:nvPr/>
        </p:nvCxnSpPr>
        <p:spPr>
          <a:xfrm flipV="1">
            <a:off x="5916717" y="2014023"/>
            <a:ext cx="2652627" cy="25534"/>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bwMode="auto">
          <a:xfrm>
            <a:off x="5558151" y="1646686"/>
            <a:ext cx="537850" cy="796257"/>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1610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269239" y="1189495"/>
            <a:ext cx="11653523" cy="556379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endParaRPr lang="en-US" sz="3137" dirty="0">
              <a:gradFill>
                <a:gsLst>
                  <a:gs pos="1250">
                    <a:srgbClr val="FFFFFF"/>
                  </a:gs>
                  <a:gs pos="100000">
                    <a:srgbClr val="FFFFFF"/>
                  </a:gs>
                </a:gsLst>
                <a:lin ang="5400000" scaled="0"/>
              </a:gradFill>
              <a:latin typeface="Segoe UI Light"/>
            </a:endParaRPr>
          </a:p>
          <a:p>
            <a:pPr marL="0" indent="0" defTabSz="914367">
              <a:buNone/>
              <a:defRPr/>
            </a:pPr>
            <a:endParaRPr lang="en-US" sz="3137" dirty="0">
              <a:gradFill>
                <a:gsLst>
                  <a:gs pos="1250">
                    <a:srgbClr val="FFFFFF"/>
                  </a:gs>
                  <a:gs pos="100000">
                    <a:srgbClr val="FFFFFF"/>
                  </a:gs>
                </a:gsLst>
                <a:lin ang="5400000" scaled="0"/>
              </a:gradFill>
              <a:latin typeface="Segoe UI Light"/>
            </a:endParaRPr>
          </a:p>
          <a:p>
            <a:pPr marL="0" indent="0" defTabSz="914367">
              <a:buNone/>
              <a:defRPr/>
            </a:pPr>
            <a:endParaRPr lang="en-US" sz="3137" b="1" dirty="0">
              <a:solidFill>
                <a:schemeClr val="tx1"/>
              </a:solidFill>
              <a:latin typeface="Segoe UI Light"/>
            </a:endParaRPr>
          </a:p>
          <a:p>
            <a:pPr marL="0" indent="0" defTabSz="914367">
              <a:buNone/>
              <a:defRPr/>
            </a:pPr>
            <a:r>
              <a:rPr lang="en-US" sz="3137" b="1" dirty="0">
                <a:solidFill>
                  <a:schemeClr val="tx1"/>
                </a:solidFill>
                <a:latin typeface="Segoe UI Light"/>
              </a:rPr>
              <a:t>Focus Engagement </a:t>
            </a:r>
            <a:r>
              <a:rPr lang="en-US" sz="3137" dirty="0" err="1" smtClean="0">
                <a:solidFill>
                  <a:schemeClr val="tx1"/>
                </a:solidFill>
                <a:latin typeface="Segoe UI Light"/>
              </a:rPr>
              <a:t>permite</a:t>
            </a:r>
            <a:r>
              <a:rPr lang="en-US" sz="3137" dirty="0" smtClean="0">
                <a:solidFill>
                  <a:schemeClr val="tx1"/>
                </a:solidFill>
                <a:latin typeface="Segoe UI Light"/>
              </a:rPr>
              <a:t> al </a:t>
            </a:r>
            <a:r>
              <a:rPr lang="en-US" sz="3137" dirty="0" err="1" smtClean="0">
                <a:solidFill>
                  <a:schemeClr val="tx1"/>
                </a:solidFill>
                <a:latin typeface="Segoe UI Light"/>
              </a:rPr>
              <a:t>usuario</a:t>
            </a:r>
            <a:r>
              <a:rPr lang="en-US" sz="3137" dirty="0" smtClean="0">
                <a:solidFill>
                  <a:schemeClr val="tx1"/>
                </a:solidFill>
                <a:latin typeface="Segoe UI Light"/>
              </a:rPr>
              <a:t> “</a:t>
            </a:r>
            <a:r>
              <a:rPr lang="en-US" sz="3137" dirty="0" err="1" smtClean="0">
                <a:solidFill>
                  <a:schemeClr val="tx1"/>
                </a:solidFill>
                <a:latin typeface="Segoe UI Light"/>
              </a:rPr>
              <a:t>enganchar</a:t>
            </a:r>
            <a:r>
              <a:rPr lang="en-US" sz="3137" dirty="0" smtClean="0">
                <a:solidFill>
                  <a:schemeClr val="tx1"/>
                </a:solidFill>
                <a:latin typeface="Segoe UI Light"/>
              </a:rPr>
              <a:t>” un control para </a:t>
            </a:r>
            <a:r>
              <a:rPr lang="en-US" sz="3137" dirty="0" err="1" smtClean="0">
                <a:solidFill>
                  <a:schemeClr val="tx1"/>
                </a:solidFill>
                <a:latin typeface="Segoe UI Light"/>
              </a:rPr>
              <a:t>interaccionar</a:t>
            </a:r>
            <a:r>
              <a:rPr lang="en-US" sz="3137" dirty="0" smtClean="0">
                <a:solidFill>
                  <a:schemeClr val="tx1"/>
                </a:solidFill>
                <a:latin typeface="Segoe UI Light"/>
              </a:rPr>
              <a:t> con </a:t>
            </a:r>
            <a:r>
              <a:rPr lang="en-US" sz="3137" dirty="0" err="1" smtClean="0">
                <a:solidFill>
                  <a:schemeClr val="tx1"/>
                </a:solidFill>
                <a:latin typeface="Segoe UI Light"/>
              </a:rPr>
              <a:t>él</a:t>
            </a:r>
            <a:r>
              <a:rPr lang="en-US" sz="3137" dirty="0" smtClean="0">
                <a:solidFill>
                  <a:schemeClr val="tx1"/>
                </a:solidFill>
                <a:latin typeface="Segoe UI Light"/>
              </a:rPr>
              <a:t>, y </a:t>
            </a:r>
            <a:r>
              <a:rPr lang="en-US" sz="3137" dirty="0" err="1" smtClean="0">
                <a:solidFill>
                  <a:schemeClr val="tx1"/>
                </a:solidFill>
                <a:latin typeface="Segoe UI Light"/>
              </a:rPr>
              <a:t>retornar</a:t>
            </a:r>
            <a:r>
              <a:rPr lang="en-US" sz="3137" dirty="0" smtClean="0">
                <a:solidFill>
                  <a:schemeClr val="tx1"/>
                </a:solidFill>
                <a:latin typeface="Segoe UI Light"/>
              </a:rPr>
              <a:t> el XY </a:t>
            </a:r>
            <a:r>
              <a:rPr lang="en-US" sz="3137" dirty="0">
                <a:solidFill>
                  <a:schemeClr val="tx1"/>
                </a:solidFill>
                <a:latin typeface="Segoe UI Light"/>
              </a:rPr>
              <a:t>Focus </a:t>
            </a:r>
            <a:r>
              <a:rPr lang="en-US" sz="3137" dirty="0" smtClean="0">
                <a:solidFill>
                  <a:schemeClr val="tx1"/>
                </a:solidFill>
                <a:latin typeface="Segoe UI Light"/>
              </a:rPr>
              <a:t>de la </a:t>
            </a:r>
            <a:r>
              <a:rPr lang="en-US" sz="3137" dirty="0" err="1" smtClean="0">
                <a:solidFill>
                  <a:schemeClr val="tx1"/>
                </a:solidFill>
                <a:latin typeface="Segoe UI Light"/>
              </a:rPr>
              <a:t>navegación</a:t>
            </a:r>
            <a:endParaRPr lang="en-US" sz="3137" dirty="0">
              <a:solidFill>
                <a:schemeClr val="tx1"/>
              </a:solidFill>
              <a:latin typeface="Segoe UI Light"/>
            </a:endParaRPr>
          </a:p>
          <a:p>
            <a:pPr marL="0" indent="0" defTabSz="914367">
              <a:buNone/>
              <a:defRPr/>
            </a:pPr>
            <a:endParaRPr lang="en-US" sz="3137" dirty="0">
              <a:solidFill>
                <a:schemeClr val="tx1"/>
              </a:solidFill>
              <a:latin typeface="Segoe UI Light"/>
            </a:endParaRPr>
          </a:p>
          <a:p>
            <a:pPr marL="0" indent="0" defTabSz="914367">
              <a:buNone/>
              <a:defRPr/>
            </a:pPr>
            <a:r>
              <a:rPr lang="en-US" sz="3137" dirty="0" err="1" smtClean="0">
                <a:solidFill>
                  <a:schemeClr val="tx1"/>
                </a:solidFill>
                <a:latin typeface="Segoe UI Light"/>
              </a:rPr>
              <a:t>Pulsamos</a:t>
            </a:r>
            <a:r>
              <a:rPr lang="en-US" sz="3137" dirty="0" smtClean="0">
                <a:solidFill>
                  <a:schemeClr val="tx1"/>
                </a:solidFill>
                <a:latin typeface="Segoe UI Light"/>
              </a:rPr>
              <a:t> </a:t>
            </a:r>
            <a:r>
              <a:rPr lang="en-US" sz="3137" dirty="0">
                <a:solidFill>
                  <a:schemeClr val="tx1"/>
                </a:solidFill>
                <a:latin typeface="Segoe UI Light"/>
              </a:rPr>
              <a:t>A </a:t>
            </a:r>
            <a:r>
              <a:rPr lang="en-US" sz="3137" dirty="0" smtClean="0">
                <a:solidFill>
                  <a:schemeClr val="tx1"/>
                </a:solidFill>
                <a:latin typeface="Segoe UI Light"/>
              </a:rPr>
              <a:t>para “</a:t>
            </a:r>
            <a:r>
              <a:rPr lang="en-US" sz="3137" dirty="0" err="1" smtClean="0">
                <a:solidFill>
                  <a:schemeClr val="tx1"/>
                </a:solidFill>
                <a:latin typeface="Segoe UI Light"/>
              </a:rPr>
              <a:t>enganchar</a:t>
            </a:r>
            <a:r>
              <a:rPr lang="en-US" sz="3137" dirty="0" smtClean="0">
                <a:solidFill>
                  <a:schemeClr val="tx1"/>
                </a:solidFill>
                <a:latin typeface="Segoe UI Light"/>
              </a:rPr>
              <a:t>.”</a:t>
            </a:r>
            <a:endParaRPr lang="en-US" sz="3137" dirty="0">
              <a:solidFill>
                <a:schemeClr val="tx1"/>
              </a:solidFill>
              <a:latin typeface="Segoe UI Light"/>
            </a:endParaRPr>
          </a:p>
          <a:p>
            <a:pPr marL="0" indent="0" defTabSz="914367">
              <a:buNone/>
              <a:defRPr/>
            </a:pPr>
            <a:r>
              <a:rPr lang="en-US" sz="3137" dirty="0" err="1" smtClean="0">
                <a:solidFill>
                  <a:schemeClr val="tx1"/>
                </a:solidFill>
                <a:latin typeface="Segoe UI Light"/>
              </a:rPr>
              <a:t>Usamos</a:t>
            </a:r>
            <a:r>
              <a:rPr lang="en-US" sz="3137" dirty="0" smtClean="0">
                <a:solidFill>
                  <a:schemeClr val="tx1"/>
                </a:solidFill>
                <a:latin typeface="Segoe UI Light"/>
              </a:rPr>
              <a:t> </a:t>
            </a:r>
            <a:r>
              <a:rPr lang="en-US" sz="3137" dirty="0" err="1" smtClean="0">
                <a:solidFill>
                  <a:schemeClr val="tx1"/>
                </a:solidFill>
                <a:latin typeface="Segoe UI Light"/>
              </a:rPr>
              <a:t>izq</a:t>
            </a:r>
            <a:r>
              <a:rPr lang="en-US" sz="3137" dirty="0" smtClean="0">
                <a:solidFill>
                  <a:schemeClr val="tx1"/>
                </a:solidFill>
                <a:latin typeface="Segoe UI Light"/>
              </a:rPr>
              <a:t>/derecho/</a:t>
            </a:r>
            <a:r>
              <a:rPr lang="en-US" sz="3137" dirty="0" err="1" smtClean="0">
                <a:solidFill>
                  <a:schemeClr val="tx1"/>
                </a:solidFill>
                <a:latin typeface="Segoe UI Light"/>
              </a:rPr>
              <a:t>arriba</a:t>
            </a:r>
            <a:r>
              <a:rPr lang="en-US" sz="3137" dirty="0" smtClean="0">
                <a:solidFill>
                  <a:schemeClr val="tx1"/>
                </a:solidFill>
                <a:latin typeface="Segoe UI Light"/>
              </a:rPr>
              <a:t>/</a:t>
            </a:r>
            <a:r>
              <a:rPr lang="en-US" sz="3137" dirty="0" err="1" smtClean="0">
                <a:solidFill>
                  <a:schemeClr val="tx1"/>
                </a:solidFill>
                <a:latin typeface="Segoe UI Light"/>
              </a:rPr>
              <a:t>abajo</a:t>
            </a:r>
            <a:r>
              <a:rPr lang="en-US" sz="3137" dirty="0" smtClean="0">
                <a:solidFill>
                  <a:schemeClr val="tx1"/>
                </a:solidFill>
                <a:latin typeface="Segoe UI Light"/>
              </a:rPr>
              <a:t> para </a:t>
            </a:r>
            <a:r>
              <a:rPr lang="en-US" sz="3137" dirty="0" err="1" smtClean="0">
                <a:solidFill>
                  <a:schemeClr val="tx1"/>
                </a:solidFill>
                <a:latin typeface="Segoe UI Light"/>
              </a:rPr>
              <a:t>interaccionar</a:t>
            </a:r>
            <a:r>
              <a:rPr lang="en-US" sz="3137" dirty="0" smtClean="0">
                <a:solidFill>
                  <a:schemeClr val="tx1"/>
                </a:solidFill>
                <a:latin typeface="Segoe UI Light"/>
              </a:rPr>
              <a:t> con el control</a:t>
            </a:r>
            <a:endParaRPr lang="en-US" sz="3137" dirty="0">
              <a:solidFill>
                <a:schemeClr val="tx1"/>
              </a:solidFill>
              <a:latin typeface="Segoe UI Light"/>
            </a:endParaRPr>
          </a:p>
          <a:p>
            <a:pPr marL="0" indent="0" defTabSz="914367">
              <a:buNone/>
              <a:defRPr/>
            </a:pPr>
            <a:r>
              <a:rPr lang="en-US" sz="3137" dirty="0" err="1" smtClean="0">
                <a:solidFill>
                  <a:schemeClr val="tx1"/>
                </a:solidFill>
                <a:latin typeface="Segoe UI Light"/>
              </a:rPr>
              <a:t>Pulsamos</a:t>
            </a:r>
            <a:r>
              <a:rPr lang="en-US" sz="3137" dirty="0" smtClean="0">
                <a:solidFill>
                  <a:schemeClr val="tx1"/>
                </a:solidFill>
                <a:latin typeface="Segoe UI Light"/>
              </a:rPr>
              <a:t>  </a:t>
            </a:r>
            <a:r>
              <a:rPr lang="en-US" sz="3137" dirty="0">
                <a:solidFill>
                  <a:schemeClr val="tx1"/>
                </a:solidFill>
                <a:latin typeface="Segoe UI Light"/>
              </a:rPr>
              <a:t>B </a:t>
            </a:r>
            <a:r>
              <a:rPr lang="en-US" sz="3137" dirty="0" smtClean="0">
                <a:solidFill>
                  <a:schemeClr val="tx1"/>
                </a:solidFill>
                <a:latin typeface="Segoe UI Light"/>
              </a:rPr>
              <a:t>para “</a:t>
            </a:r>
            <a:r>
              <a:rPr lang="en-US" sz="3137" dirty="0" err="1" smtClean="0">
                <a:solidFill>
                  <a:schemeClr val="tx1"/>
                </a:solidFill>
                <a:latin typeface="Segoe UI Light"/>
              </a:rPr>
              <a:t>desenganchar</a:t>
            </a:r>
            <a:r>
              <a:rPr lang="en-US" sz="3137" dirty="0" smtClean="0">
                <a:solidFill>
                  <a:schemeClr val="tx1"/>
                </a:solidFill>
                <a:latin typeface="Segoe UI Light"/>
              </a:rPr>
              <a:t>.”</a:t>
            </a:r>
            <a:endParaRPr lang="en-US" sz="3137" dirty="0">
              <a:solidFill>
                <a:schemeClr val="tx1"/>
              </a:solidFill>
              <a:latin typeface="Segoe UI Light"/>
            </a:endParaRPr>
          </a:p>
          <a:p>
            <a:pPr marL="0" indent="0" defTabSz="914367">
              <a:buNone/>
              <a:defRPr/>
            </a:pPr>
            <a:endParaRPr lang="en-US" sz="2353" dirty="0">
              <a:solidFill>
                <a:schemeClr val="tx1"/>
              </a:solidFill>
              <a:latin typeface="Segoe UI Light"/>
            </a:endParaRPr>
          </a:p>
          <a:p>
            <a:pPr marL="0" indent="0" defTabSz="914367">
              <a:buNone/>
              <a:defRPr/>
            </a:pPr>
            <a:r>
              <a:rPr lang="en-US" sz="2353" dirty="0" err="1">
                <a:solidFill>
                  <a:schemeClr val="tx1"/>
                </a:solidFill>
                <a:latin typeface="Consolas" panose="020B0609020204030204" pitchFamily="49" charset="0"/>
              </a:rPr>
              <a:t>control.IsFocusEngagmentEnabled</a:t>
            </a:r>
            <a:r>
              <a:rPr lang="en-US" sz="2353" dirty="0">
                <a:solidFill>
                  <a:schemeClr val="tx1"/>
                </a:solidFill>
                <a:latin typeface="Consolas" panose="020B0609020204030204" pitchFamily="49" charset="0"/>
              </a:rPr>
              <a:t>="true"</a:t>
            </a:r>
            <a:r>
              <a:rPr lang="en-US" sz="2353" dirty="0">
                <a:solidFill>
                  <a:schemeClr val="tx1"/>
                </a:solidFill>
                <a:latin typeface="Segoe UI Light"/>
              </a:rPr>
              <a:t> </a:t>
            </a:r>
            <a:r>
              <a:rPr lang="en-US" sz="2353" dirty="0" smtClean="0">
                <a:solidFill>
                  <a:schemeClr val="tx1"/>
                </a:solidFill>
                <a:latin typeface="Segoe UI Light"/>
              </a:rPr>
              <a:t>(</a:t>
            </a:r>
            <a:r>
              <a:rPr lang="en-US" sz="2353" dirty="0" err="1" smtClean="0">
                <a:solidFill>
                  <a:schemeClr val="tx1"/>
                </a:solidFill>
                <a:latin typeface="Segoe UI Light"/>
              </a:rPr>
              <a:t>por</a:t>
            </a:r>
            <a:r>
              <a:rPr lang="en-US" sz="2353" dirty="0" smtClean="0">
                <a:solidFill>
                  <a:schemeClr val="tx1"/>
                </a:solidFill>
                <a:latin typeface="Segoe UI Light"/>
              </a:rPr>
              <a:t> </a:t>
            </a:r>
            <a:r>
              <a:rPr lang="en-US" sz="2353" dirty="0" err="1" smtClean="0">
                <a:solidFill>
                  <a:schemeClr val="tx1"/>
                </a:solidFill>
                <a:latin typeface="Segoe UI Light"/>
              </a:rPr>
              <a:t>defecto</a:t>
            </a:r>
            <a:r>
              <a:rPr lang="en-US" sz="2353" dirty="0" smtClean="0">
                <a:solidFill>
                  <a:schemeClr val="tx1"/>
                </a:solidFill>
                <a:latin typeface="Segoe UI Light"/>
              </a:rPr>
              <a:t> </a:t>
            </a:r>
            <a:r>
              <a:rPr lang="en-US" sz="2353" dirty="0" err="1" smtClean="0">
                <a:solidFill>
                  <a:schemeClr val="tx1"/>
                </a:solidFill>
                <a:latin typeface="Segoe UI Light"/>
              </a:rPr>
              <a:t>en</a:t>
            </a:r>
            <a:r>
              <a:rPr lang="en-US" sz="2353" dirty="0" smtClean="0">
                <a:solidFill>
                  <a:schemeClr val="tx1"/>
                </a:solidFill>
                <a:latin typeface="Segoe UI Light"/>
              </a:rPr>
              <a:t> el Slider</a:t>
            </a:r>
            <a:r>
              <a:rPr lang="en-US" sz="2353" dirty="0">
                <a:solidFill>
                  <a:schemeClr val="tx1"/>
                </a:solidFill>
                <a:latin typeface="Segoe UI Light"/>
              </a:rPr>
              <a:t>)</a:t>
            </a:r>
          </a:p>
        </p:txBody>
      </p:sp>
      <p:sp>
        <p:nvSpPr>
          <p:cNvPr id="2" name="Title 1"/>
          <p:cNvSpPr>
            <a:spLocks noGrp="1"/>
          </p:cNvSpPr>
          <p:nvPr>
            <p:ph type="title"/>
          </p:nvPr>
        </p:nvSpPr>
        <p:spPr/>
        <p:txBody>
          <a:bodyPr/>
          <a:lstStyle/>
          <a:p>
            <a:pPr lvl="0"/>
            <a:r>
              <a:rPr lang="en-US" dirty="0" err="1" smtClean="0"/>
              <a:t>Mejorar</a:t>
            </a:r>
            <a:r>
              <a:rPr lang="en-US" dirty="0" smtClean="0"/>
              <a:t> </a:t>
            </a:r>
            <a:r>
              <a:rPr lang="en-US" dirty="0" err="1" smtClean="0"/>
              <a:t>foco</a:t>
            </a:r>
            <a:endParaRPr lang="en-US" dirty="0"/>
          </a:p>
        </p:txBody>
      </p:sp>
      <p:sp>
        <p:nvSpPr>
          <p:cNvPr id="4" name="Rectangle 3"/>
          <p:cNvSpPr/>
          <p:nvPr/>
        </p:nvSpPr>
        <p:spPr bwMode="auto">
          <a:xfrm>
            <a:off x="1255358" y="1638851"/>
            <a:ext cx="1882472" cy="806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8964528" y="1636171"/>
            <a:ext cx="1882472" cy="806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sp>
        <p:nvSpPr>
          <p:cNvPr id="19" name="Rectangle 18"/>
          <p:cNvSpPr/>
          <p:nvPr/>
        </p:nvSpPr>
        <p:spPr bwMode="auto">
          <a:xfrm>
            <a:off x="3533013" y="1636171"/>
            <a:ext cx="5162590" cy="806774"/>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8964528" y="1636170"/>
            <a:ext cx="1882472" cy="806774"/>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 name="Straight Connector 14"/>
          <p:cNvCxnSpPr/>
          <p:nvPr/>
        </p:nvCxnSpPr>
        <p:spPr>
          <a:xfrm>
            <a:off x="3712298" y="2039557"/>
            <a:ext cx="2025137"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6" name="Rounded Rectangle 15"/>
          <p:cNvSpPr/>
          <p:nvPr/>
        </p:nvSpPr>
        <p:spPr bwMode="auto">
          <a:xfrm>
            <a:off x="5737434" y="1780275"/>
            <a:ext cx="179283" cy="518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 name="Straight Connector 16"/>
          <p:cNvCxnSpPr>
            <a:stCxn id="16" idx="3"/>
          </p:cNvCxnSpPr>
          <p:nvPr/>
        </p:nvCxnSpPr>
        <p:spPr>
          <a:xfrm flipV="1">
            <a:off x="5916717" y="2014023"/>
            <a:ext cx="2652627" cy="25534"/>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151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48586" y="5849320"/>
            <a:ext cx="4734244" cy="764697"/>
          </a:xfrm>
        </p:spPr>
        <p:txBody>
          <a:bodyPr/>
          <a:lstStyle/>
          <a:p>
            <a:pPr algn="ctr"/>
            <a:r>
              <a:rPr lang="en-US" sz="1961" dirty="0" err="1" smtClean="0"/>
              <a:t>Por</a:t>
            </a:r>
            <a:r>
              <a:rPr lang="en-US" sz="1961" dirty="0" smtClean="0"/>
              <a:t> </a:t>
            </a:r>
            <a:r>
              <a:rPr lang="en-US" sz="1961" dirty="0" err="1" smtClean="0"/>
              <a:t>defecto</a:t>
            </a:r>
            <a:r>
              <a:rPr lang="en-US" sz="1961" dirty="0" smtClean="0"/>
              <a:t>, </a:t>
            </a:r>
            <a:r>
              <a:rPr lang="en-US" sz="1961" dirty="0" err="1" smtClean="0"/>
              <a:t>foco</a:t>
            </a:r>
            <a:r>
              <a:rPr lang="en-US" sz="1961" dirty="0" smtClean="0"/>
              <a:t> </a:t>
            </a:r>
            <a:r>
              <a:rPr lang="en-US" sz="1961" dirty="0" err="1" smtClean="0"/>
              <a:t>tradicional</a:t>
            </a:r>
            <a:r>
              <a:rPr lang="en-US" sz="1961" dirty="0" smtClean="0"/>
              <a:t> con </a:t>
            </a:r>
            <a:r>
              <a:rPr lang="en-US" sz="1961" dirty="0"/>
              <a:t>“marching ants</a:t>
            </a:r>
            <a:r>
              <a:rPr lang="en-US" sz="1961" dirty="0" smtClean="0"/>
              <a:t>”</a:t>
            </a:r>
            <a:endParaRPr lang="en-US" sz="1961" dirty="0"/>
          </a:p>
        </p:txBody>
      </p:sp>
      <p:sp>
        <p:nvSpPr>
          <p:cNvPr id="2" name="Title 1"/>
          <p:cNvSpPr>
            <a:spLocks noGrp="1"/>
          </p:cNvSpPr>
          <p:nvPr>
            <p:ph type="title"/>
          </p:nvPr>
        </p:nvSpPr>
        <p:spPr/>
        <p:txBody>
          <a:bodyPr/>
          <a:lstStyle/>
          <a:p>
            <a:pPr lvl="0"/>
            <a:r>
              <a:rPr lang="en-US" dirty="0" err="1" smtClean="0"/>
              <a:t>Mostrando</a:t>
            </a:r>
            <a:r>
              <a:rPr lang="en-US" dirty="0" smtClean="0"/>
              <a:t> el </a:t>
            </a:r>
            <a:r>
              <a:rPr lang="en-US" dirty="0" err="1" smtClean="0"/>
              <a:t>foco</a:t>
            </a:r>
            <a:r>
              <a:rPr lang="en-US" dirty="0" smtClean="0"/>
              <a:t>…</a:t>
            </a:r>
            <a:endParaRPr lang="en-US" dirty="0"/>
          </a:p>
        </p:txBody>
      </p:sp>
      <p:pic>
        <p:nvPicPr>
          <p:cNvPr id="10"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86" y="1189494"/>
            <a:ext cx="4734244" cy="4603515"/>
          </a:xfrm>
          <a:prstGeom prst="rect">
            <a:avLst/>
          </a:prstGeom>
        </p:spPr>
      </p:pic>
      <p:sp>
        <p:nvSpPr>
          <p:cNvPr id="11" name="Down Arrow 10"/>
          <p:cNvSpPr/>
          <p:nvPr/>
        </p:nvSpPr>
        <p:spPr>
          <a:xfrm rot="2997014">
            <a:off x="2860874" y="420999"/>
            <a:ext cx="1091764" cy="1424366"/>
          </a:xfrm>
          <a:prstGeom prst="downArrow">
            <a:avLst/>
          </a:prstGeom>
          <a:solidFill>
            <a:srgbClr val="FF0000"/>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lang="en-US" sz="1765">
              <a:solidFill>
                <a:srgbClr val="FFFFFF"/>
              </a:solidFill>
              <a:latin typeface="Segoe UI"/>
            </a:endParaRPr>
          </a:p>
        </p:txBody>
      </p:sp>
    </p:spTree>
    <p:extLst>
      <p:ext uri="{BB962C8B-B14F-4D97-AF65-F5344CB8AC3E}">
        <p14:creationId xmlns:p14="http://schemas.microsoft.com/office/powerpoint/2010/main" val="3960389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smtClean="0"/>
              <a:t>Foco</a:t>
            </a:r>
            <a:r>
              <a:rPr lang="en-US" dirty="0" smtClean="0"/>
              <a:t> de </a:t>
            </a:r>
            <a:r>
              <a:rPr lang="en-US" dirty="0" err="1" smtClean="0"/>
              <a:t>alta</a:t>
            </a:r>
            <a:r>
              <a:rPr lang="en-US" dirty="0" smtClean="0"/>
              <a:t> </a:t>
            </a:r>
            <a:r>
              <a:rPr lang="en-US" dirty="0" err="1" smtClean="0"/>
              <a:t>visibilidad</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86" y="1189493"/>
            <a:ext cx="4734244" cy="4603515"/>
          </a:xfrm>
          <a:prstGeom prst="rect">
            <a:avLst/>
          </a:prstGeom>
        </p:spPr>
      </p:pic>
      <p:pic>
        <p:nvPicPr>
          <p:cNvPr id="1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86" y="1189494"/>
            <a:ext cx="4734244" cy="4603515"/>
          </a:xfrm>
          <a:prstGeom prst="rect">
            <a:avLst/>
          </a:prstGeom>
        </p:spPr>
      </p:pic>
      <p:sp>
        <p:nvSpPr>
          <p:cNvPr id="16" name="Text Placeholder 4"/>
          <p:cNvSpPr txBox="1">
            <a:spLocks/>
          </p:cNvSpPr>
          <p:nvPr/>
        </p:nvSpPr>
        <p:spPr>
          <a:xfrm>
            <a:off x="448586" y="5849321"/>
            <a:ext cx="4734244" cy="45259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r>
              <a:rPr lang="en-US" sz="1961" dirty="0" err="1" smtClean="0">
                <a:solidFill>
                  <a:schemeClr val="tx2"/>
                </a:solidFill>
                <a:latin typeface="Segoe UI Light"/>
              </a:rPr>
              <a:t>Foco</a:t>
            </a:r>
            <a:r>
              <a:rPr lang="en-US" sz="1961" dirty="0" smtClean="0">
                <a:solidFill>
                  <a:schemeClr val="tx2"/>
                </a:solidFill>
                <a:latin typeface="Segoe UI Light"/>
              </a:rPr>
              <a:t> con </a:t>
            </a:r>
            <a:r>
              <a:rPr lang="en-US" sz="1961" dirty="0" err="1" smtClean="0">
                <a:solidFill>
                  <a:schemeClr val="tx2"/>
                </a:solidFill>
                <a:latin typeface="Segoe UI Light"/>
              </a:rPr>
              <a:t>alta</a:t>
            </a:r>
            <a:r>
              <a:rPr lang="en-US" sz="1961" dirty="0" smtClean="0">
                <a:solidFill>
                  <a:schemeClr val="tx2"/>
                </a:solidFill>
                <a:latin typeface="Segoe UI Light"/>
              </a:rPr>
              <a:t> </a:t>
            </a:r>
            <a:r>
              <a:rPr lang="en-US" sz="1961" dirty="0" err="1" smtClean="0">
                <a:solidFill>
                  <a:schemeClr val="tx2"/>
                </a:solidFill>
                <a:latin typeface="Segoe UI Light"/>
              </a:rPr>
              <a:t>visibilidad</a:t>
            </a:r>
            <a:endParaRPr lang="en-US" sz="1961" dirty="0">
              <a:solidFill>
                <a:schemeClr val="tx2"/>
              </a:solidFill>
              <a:latin typeface="Segoe UI Light"/>
            </a:endParaRPr>
          </a:p>
        </p:txBody>
      </p:sp>
    </p:spTree>
    <p:extLst>
      <p:ext uri="{BB962C8B-B14F-4D97-AF65-F5344CB8AC3E}">
        <p14:creationId xmlns:p14="http://schemas.microsoft.com/office/powerpoint/2010/main" val="1597360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dirty="0" err="1" smtClean="0"/>
              <a:t>Configurando</a:t>
            </a:r>
            <a:r>
              <a:rPr lang="en-US" sz="4400" dirty="0" smtClean="0"/>
              <a:t> </a:t>
            </a:r>
            <a:r>
              <a:rPr lang="en-US" sz="4400" dirty="0" err="1" smtClean="0"/>
              <a:t>alta</a:t>
            </a:r>
            <a:r>
              <a:rPr lang="en-US" sz="4400" dirty="0" smtClean="0"/>
              <a:t> </a:t>
            </a:r>
            <a:r>
              <a:rPr lang="en-US" sz="4400" dirty="0" err="1" smtClean="0"/>
              <a:t>visibilidad</a:t>
            </a:r>
            <a:r>
              <a:rPr lang="en-US" sz="4400" dirty="0" smtClean="0"/>
              <a:t> </a:t>
            </a:r>
            <a:r>
              <a:rPr lang="en-US" sz="4400" dirty="0" err="1" smtClean="0"/>
              <a:t>en</a:t>
            </a:r>
            <a:r>
              <a:rPr lang="en-US" sz="4400" dirty="0" smtClean="0"/>
              <a:t> </a:t>
            </a:r>
            <a:r>
              <a:rPr lang="en-US" sz="4400" dirty="0" err="1" smtClean="0"/>
              <a:t>foco</a:t>
            </a:r>
            <a:endParaRPr lang="en-US" sz="4400" dirty="0"/>
          </a:p>
        </p:txBody>
      </p:sp>
      <p:pic>
        <p:nvPicPr>
          <p:cNvPr id="4" name="Content Placeholder 3"/>
          <p:cNvPicPr>
            <a:picLocks noChangeAspect="1"/>
          </p:cNvPicPr>
          <p:nvPr/>
        </p:nvPicPr>
        <p:blipFill rotWithShape="1">
          <a:blip r:embed="rId3"/>
          <a:srcRect r="42975"/>
          <a:stretch/>
        </p:blipFill>
        <p:spPr>
          <a:xfrm>
            <a:off x="416580" y="5263673"/>
            <a:ext cx="3767324" cy="1302780"/>
          </a:xfrm>
          <a:prstGeom prst="rect">
            <a:avLst/>
          </a:prstGeom>
        </p:spPr>
      </p:pic>
      <p:grpSp>
        <p:nvGrpSpPr>
          <p:cNvPr id="12" name="Group 11"/>
          <p:cNvGrpSpPr/>
          <p:nvPr/>
        </p:nvGrpSpPr>
        <p:grpSpPr>
          <a:xfrm>
            <a:off x="421897" y="1189494"/>
            <a:ext cx="3762008" cy="1350075"/>
            <a:chOff x="823335" y="1207469"/>
            <a:chExt cx="4114757" cy="1476667"/>
          </a:xfrm>
        </p:grpSpPr>
        <p:pic>
          <p:nvPicPr>
            <p:cNvPr id="7" name="Picture 6"/>
            <p:cNvPicPr>
              <a:picLocks noChangeAspect="1"/>
            </p:cNvPicPr>
            <p:nvPr/>
          </p:nvPicPr>
          <p:blipFill rotWithShape="1">
            <a:blip r:embed="rId4"/>
            <a:srcRect l="4734" r="9527"/>
            <a:stretch/>
          </p:blipFill>
          <p:spPr>
            <a:xfrm>
              <a:off x="823336" y="1207469"/>
              <a:ext cx="4114756" cy="1476667"/>
            </a:xfrm>
            <a:prstGeom prst="rect">
              <a:avLst/>
            </a:prstGeom>
          </p:spPr>
        </p:pic>
        <p:pic>
          <p:nvPicPr>
            <p:cNvPr id="8" name="Picture 7"/>
            <p:cNvPicPr>
              <a:picLocks noChangeAspect="1"/>
            </p:cNvPicPr>
            <p:nvPr/>
          </p:nvPicPr>
          <p:blipFill rotWithShape="1">
            <a:blip r:embed="rId4"/>
            <a:srcRect l="4408" r="51770"/>
            <a:stretch/>
          </p:blipFill>
          <p:spPr>
            <a:xfrm>
              <a:off x="823335" y="1207469"/>
              <a:ext cx="2103097" cy="1476667"/>
            </a:xfrm>
            <a:prstGeom prst="rect">
              <a:avLst/>
            </a:prstGeom>
          </p:spPr>
        </p:pic>
        <p:sp>
          <p:nvSpPr>
            <p:cNvPr id="9" name="Right Arrow 8"/>
            <p:cNvSpPr/>
            <p:nvPr/>
          </p:nvSpPr>
          <p:spPr bwMode="auto">
            <a:xfrm>
              <a:off x="2652116" y="1662767"/>
              <a:ext cx="305868" cy="566070"/>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Rectangle 9"/>
          <p:cNvSpPr/>
          <p:nvPr/>
        </p:nvSpPr>
        <p:spPr>
          <a:xfrm>
            <a:off x="4303170" y="1153948"/>
            <a:ext cx="7773213" cy="5644174"/>
          </a:xfrm>
          <a:prstGeom prst="rect">
            <a:avLst/>
          </a:prstGeom>
        </p:spPr>
        <p:txBody>
          <a:bodyPr wrap="square">
            <a:spAutoFit/>
          </a:bodyPr>
          <a:lstStyle/>
          <a:p>
            <a:pPr defTabSz="914367">
              <a:defRPr/>
            </a:pPr>
            <a:r>
              <a:rPr lang="en-US" sz="3137" dirty="0" smtClean="0">
                <a:solidFill>
                  <a:schemeClr val="tx2"/>
                </a:solidFill>
                <a:latin typeface="Segoe UI"/>
              </a:rPr>
              <a:t>De forma </a:t>
            </a:r>
            <a:r>
              <a:rPr lang="en-US" sz="3137" dirty="0" err="1" smtClean="0">
                <a:solidFill>
                  <a:schemeClr val="tx2"/>
                </a:solidFill>
                <a:latin typeface="Segoe UI"/>
              </a:rPr>
              <a:t>predeterminada</a:t>
            </a:r>
            <a:r>
              <a:rPr lang="en-US" sz="3137" dirty="0" smtClean="0">
                <a:solidFill>
                  <a:schemeClr val="tx2"/>
                </a:solidFill>
                <a:latin typeface="Segoe UI"/>
              </a:rPr>
              <a:t> </a:t>
            </a:r>
            <a:r>
              <a:rPr lang="en-US" sz="3137" dirty="0" err="1" smtClean="0">
                <a:solidFill>
                  <a:schemeClr val="tx2"/>
                </a:solidFill>
                <a:latin typeface="Segoe UI"/>
              </a:rPr>
              <a:t>en</a:t>
            </a:r>
            <a:r>
              <a:rPr lang="en-US" sz="3137" dirty="0" smtClean="0">
                <a:solidFill>
                  <a:schemeClr val="tx2"/>
                </a:solidFill>
                <a:latin typeface="Segoe UI"/>
              </a:rPr>
              <a:t> la </a:t>
            </a:r>
            <a:r>
              <a:rPr lang="en-US" sz="3137" dirty="0" err="1" smtClean="0">
                <a:solidFill>
                  <a:schemeClr val="tx2"/>
                </a:solidFill>
                <a:latin typeface="Segoe UI"/>
              </a:rPr>
              <a:t>próxima</a:t>
            </a:r>
            <a:r>
              <a:rPr lang="en-US" sz="3137" dirty="0" smtClean="0">
                <a:solidFill>
                  <a:schemeClr val="tx2"/>
                </a:solidFill>
                <a:latin typeface="Segoe UI"/>
              </a:rPr>
              <a:t> </a:t>
            </a:r>
            <a:r>
              <a:rPr lang="en-US" sz="3137" dirty="0" err="1" smtClean="0">
                <a:solidFill>
                  <a:schemeClr val="tx2"/>
                </a:solidFill>
                <a:latin typeface="Segoe UI"/>
              </a:rPr>
              <a:t>actualización</a:t>
            </a:r>
            <a:r>
              <a:rPr lang="en-US" sz="3137" dirty="0" smtClean="0">
                <a:solidFill>
                  <a:schemeClr val="tx2"/>
                </a:solidFill>
                <a:latin typeface="Segoe UI"/>
              </a:rPr>
              <a:t> de Windows 10</a:t>
            </a:r>
            <a:endParaRPr lang="en-US" sz="3137" dirty="0">
              <a:solidFill>
                <a:schemeClr val="tx2"/>
              </a:solidFill>
              <a:latin typeface="Segoe UI"/>
            </a:endParaRPr>
          </a:p>
          <a:p>
            <a:pPr defTabSz="914367">
              <a:defRPr/>
            </a:pPr>
            <a:endParaRPr lang="en-US" sz="2353" dirty="0">
              <a:solidFill>
                <a:schemeClr val="tx2"/>
              </a:solidFill>
              <a:latin typeface="Consolas" panose="020B0609020204030204" pitchFamily="49" charset="0"/>
            </a:endParaRPr>
          </a:p>
          <a:p>
            <a:pPr defTabSz="914367">
              <a:defRPr/>
            </a:pPr>
            <a:r>
              <a:rPr lang="en-US" sz="2353" dirty="0" err="1">
                <a:solidFill>
                  <a:schemeClr val="tx2"/>
                </a:solidFill>
                <a:latin typeface="Consolas" panose="020B0609020204030204" pitchFamily="49" charset="0"/>
              </a:rPr>
              <a:t>Application.FocusVisualKind</a:t>
            </a:r>
            <a:r>
              <a:rPr lang="en-US" sz="2353" dirty="0">
                <a:solidFill>
                  <a:schemeClr val="tx2"/>
                </a:solidFill>
                <a:latin typeface="Consolas" panose="020B0609020204030204" pitchFamily="49" charset="0"/>
              </a:rPr>
              <a:t>="</a:t>
            </a:r>
            <a:r>
              <a:rPr lang="en-US" sz="2353" dirty="0" err="1">
                <a:solidFill>
                  <a:schemeClr val="tx2"/>
                </a:solidFill>
                <a:latin typeface="Consolas" panose="020B0609020204030204" pitchFamily="49" charset="0"/>
              </a:rPr>
              <a:t>HighVisibility</a:t>
            </a:r>
            <a:r>
              <a:rPr lang="en-US" sz="2353" dirty="0">
                <a:solidFill>
                  <a:schemeClr val="tx2"/>
                </a:solidFill>
                <a:latin typeface="Consolas" panose="020B0609020204030204" pitchFamily="49" charset="0"/>
              </a:rPr>
              <a:t>"</a:t>
            </a:r>
          </a:p>
          <a:p>
            <a:pPr defTabSz="914367">
              <a:defRPr/>
            </a:pPr>
            <a:endParaRPr lang="en-US" sz="2745" dirty="0">
              <a:solidFill>
                <a:schemeClr val="tx2"/>
              </a:solidFill>
              <a:latin typeface="Segoe UI Light"/>
            </a:endParaRPr>
          </a:p>
          <a:p>
            <a:pPr defTabSz="914367">
              <a:defRPr/>
            </a:pPr>
            <a:r>
              <a:rPr lang="en-US" sz="3529" dirty="0" err="1" smtClean="0">
                <a:solidFill>
                  <a:schemeClr val="tx2"/>
                </a:solidFill>
                <a:latin typeface="Segoe UI"/>
              </a:rPr>
              <a:t>Puede</a:t>
            </a:r>
            <a:r>
              <a:rPr lang="en-US" sz="3529" dirty="0" smtClean="0">
                <a:solidFill>
                  <a:schemeClr val="tx2"/>
                </a:solidFill>
                <a:latin typeface="Segoe UI"/>
              </a:rPr>
              <a:t> </a:t>
            </a:r>
            <a:r>
              <a:rPr lang="en-US" sz="3529" dirty="0" err="1" smtClean="0">
                <a:solidFill>
                  <a:schemeClr val="tx2"/>
                </a:solidFill>
                <a:latin typeface="Segoe UI"/>
              </a:rPr>
              <a:t>ser</a:t>
            </a:r>
            <a:r>
              <a:rPr lang="en-US" sz="3529" dirty="0" smtClean="0">
                <a:solidFill>
                  <a:schemeClr val="tx2"/>
                </a:solidFill>
                <a:latin typeface="Segoe UI"/>
              </a:rPr>
              <a:t> </a:t>
            </a:r>
            <a:r>
              <a:rPr lang="en-US" sz="3529" dirty="0" err="1" smtClean="0">
                <a:solidFill>
                  <a:schemeClr val="tx2"/>
                </a:solidFill>
                <a:latin typeface="Segoe UI"/>
              </a:rPr>
              <a:t>ajustado</a:t>
            </a:r>
            <a:r>
              <a:rPr lang="en-US" sz="3529" dirty="0" smtClean="0">
                <a:solidFill>
                  <a:schemeClr val="tx2"/>
                </a:solidFill>
                <a:latin typeface="Segoe UI"/>
              </a:rPr>
              <a:t> ´</a:t>
            </a:r>
            <a:r>
              <a:rPr lang="en-US" sz="3529" dirty="0" err="1" smtClean="0">
                <a:solidFill>
                  <a:schemeClr val="tx2"/>
                </a:solidFill>
                <a:latin typeface="Segoe UI"/>
              </a:rPr>
              <a:t>por</a:t>
            </a:r>
            <a:r>
              <a:rPr lang="en-US" sz="3529" dirty="0" smtClean="0">
                <a:solidFill>
                  <a:schemeClr val="tx2"/>
                </a:solidFill>
                <a:latin typeface="Segoe UI"/>
              </a:rPr>
              <a:t> element visual</a:t>
            </a:r>
            <a:endParaRPr lang="en-US" sz="3529" dirty="0">
              <a:solidFill>
                <a:schemeClr val="tx2"/>
              </a:solidFill>
              <a:latin typeface="Segoe UI"/>
            </a:endParaRPr>
          </a:p>
          <a:p>
            <a:pPr defTabSz="914367">
              <a:defRPr/>
            </a:pPr>
            <a:endParaRPr lang="en-US" sz="3529" dirty="0">
              <a:solidFill>
                <a:schemeClr val="tx2"/>
              </a:solidFill>
              <a:latin typeface="Segoe UI"/>
            </a:endParaRPr>
          </a:p>
          <a:p>
            <a:pPr defTabSz="914367">
              <a:defRPr/>
            </a:pPr>
            <a:r>
              <a:rPr lang="en-US" sz="2353" dirty="0" err="1">
                <a:solidFill>
                  <a:schemeClr val="tx2"/>
                </a:solidFill>
                <a:latin typeface="Consolas" panose="020B0609020204030204" pitchFamily="49" charset="0"/>
              </a:rPr>
              <a:t>FocusVisualMargin</a:t>
            </a:r>
            <a:endParaRPr lang="en-US" sz="2353" dirty="0">
              <a:solidFill>
                <a:schemeClr val="tx2"/>
              </a:solidFill>
              <a:latin typeface="Consolas" panose="020B0609020204030204" pitchFamily="49" charset="0"/>
            </a:endParaRPr>
          </a:p>
          <a:p>
            <a:pPr defTabSz="914367">
              <a:defRPr/>
            </a:pPr>
            <a:r>
              <a:rPr lang="en-US" sz="2353" dirty="0" err="1">
                <a:solidFill>
                  <a:schemeClr val="tx2"/>
                </a:solidFill>
                <a:latin typeface="Consolas" panose="020B0609020204030204" pitchFamily="49" charset="0"/>
              </a:rPr>
              <a:t>FocusVisualPrimaryBrush</a:t>
            </a:r>
            <a:endParaRPr lang="en-US" sz="2353" dirty="0">
              <a:solidFill>
                <a:schemeClr val="tx2"/>
              </a:solidFill>
              <a:latin typeface="Consolas" panose="020B0609020204030204" pitchFamily="49" charset="0"/>
            </a:endParaRPr>
          </a:p>
          <a:p>
            <a:pPr defTabSz="914367">
              <a:defRPr/>
            </a:pPr>
            <a:r>
              <a:rPr lang="en-US" sz="2353" dirty="0" err="1">
                <a:solidFill>
                  <a:schemeClr val="tx2"/>
                </a:solidFill>
                <a:latin typeface="Consolas" panose="020B0609020204030204" pitchFamily="49" charset="0"/>
              </a:rPr>
              <a:t>FocusVisualPrimaryThickness</a:t>
            </a:r>
            <a:endParaRPr lang="en-US" sz="2353" dirty="0">
              <a:solidFill>
                <a:schemeClr val="tx2"/>
              </a:solidFill>
              <a:latin typeface="Consolas" panose="020B0609020204030204" pitchFamily="49" charset="0"/>
            </a:endParaRPr>
          </a:p>
          <a:p>
            <a:pPr defTabSz="914367">
              <a:defRPr/>
            </a:pPr>
            <a:r>
              <a:rPr lang="en-US" sz="2353" dirty="0" err="1">
                <a:solidFill>
                  <a:schemeClr val="tx2"/>
                </a:solidFill>
                <a:latin typeface="Consolas" panose="020B0609020204030204" pitchFamily="49" charset="0"/>
              </a:rPr>
              <a:t>FocusVisualSecondaryBrush</a:t>
            </a:r>
            <a:endParaRPr lang="en-US" sz="2353" dirty="0">
              <a:solidFill>
                <a:schemeClr val="tx2"/>
              </a:solidFill>
              <a:latin typeface="Consolas" panose="020B0609020204030204" pitchFamily="49" charset="0"/>
            </a:endParaRPr>
          </a:p>
          <a:p>
            <a:pPr defTabSz="914367">
              <a:defRPr/>
            </a:pPr>
            <a:r>
              <a:rPr lang="en-US" sz="2353" dirty="0" err="1">
                <a:solidFill>
                  <a:schemeClr val="tx2"/>
                </a:solidFill>
                <a:latin typeface="Consolas" panose="020B0609020204030204" pitchFamily="49" charset="0"/>
              </a:rPr>
              <a:t>FocusVisualSecondaryThickness</a:t>
            </a:r>
            <a:endParaRPr lang="en-US" sz="2353" dirty="0">
              <a:solidFill>
                <a:schemeClr val="tx2"/>
              </a:solidFill>
              <a:latin typeface="Consolas" panose="020B0609020204030204" pitchFamily="49" charset="0"/>
            </a:endParaRPr>
          </a:p>
        </p:txBody>
      </p:sp>
      <p:pic>
        <p:nvPicPr>
          <p:cNvPr id="11" name="Content Placeholder 3"/>
          <p:cNvPicPr>
            <a:picLocks noChangeAspect="1"/>
          </p:cNvPicPr>
          <p:nvPr/>
        </p:nvPicPr>
        <p:blipFill rotWithShape="1">
          <a:blip r:embed="rId3"/>
          <a:srcRect l="56989"/>
          <a:stretch/>
        </p:blipFill>
        <p:spPr>
          <a:xfrm>
            <a:off x="416580" y="3381201"/>
            <a:ext cx="3767324" cy="1727253"/>
          </a:xfrm>
          <a:prstGeom prst="rect">
            <a:avLst/>
          </a:prstGeom>
        </p:spPr>
      </p:pic>
    </p:spTree>
    <p:extLst>
      <p:ext uri="{BB962C8B-B14F-4D97-AF65-F5344CB8AC3E}">
        <p14:creationId xmlns:p14="http://schemas.microsoft.com/office/powerpoint/2010/main" val="2934153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899442" y="1189495"/>
            <a:ext cx="7023320" cy="3625095"/>
          </a:xfrm>
        </p:spPr>
        <p:txBody>
          <a:bodyPr/>
          <a:lstStyle/>
          <a:p>
            <a:r>
              <a:rPr lang="en-US" sz="2745" dirty="0" err="1" smtClean="0">
                <a:solidFill>
                  <a:schemeClr val="tx2"/>
                </a:solidFill>
              </a:rPr>
              <a:t>Ocurecer</a:t>
            </a:r>
            <a:r>
              <a:rPr lang="en-US" sz="2745" dirty="0" smtClean="0">
                <a:solidFill>
                  <a:schemeClr val="tx2"/>
                </a:solidFill>
              </a:rPr>
              <a:t> el </a:t>
            </a:r>
            <a:r>
              <a:rPr lang="en-US" sz="2745" dirty="0" err="1" smtClean="0">
                <a:solidFill>
                  <a:schemeClr val="tx2"/>
                </a:solidFill>
              </a:rPr>
              <a:t>fondo</a:t>
            </a:r>
            <a:r>
              <a:rPr lang="en-US" sz="2745" dirty="0" smtClean="0">
                <a:solidFill>
                  <a:schemeClr val="tx2"/>
                </a:solidFill>
              </a:rPr>
              <a:t> </a:t>
            </a:r>
            <a:r>
              <a:rPr lang="en-US" sz="2745" dirty="0" err="1" smtClean="0">
                <a:solidFill>
                  <a:schemeClr val="tx2"/>
                </a:solidFill>
              </a:rPr>
              <a:t>cuando</a:t>
            </a:r>
            <a:r>
              <a:rPr lang="en-US" sz="2745" dirty="0" smtClean="0">
                <a:solidFill>
                  <a:schemeClr val="tx2"/>
                </a:solidFill>
              </a:rPr>
              <a:t> </a:t>
            </a:r>
            <a:r>
              <a:rPr lang="en-US" sz="2745" dirty="0" err="1" smtClean="0">
                <a:solidFill>
                  <a:schemeClr val="tx2"/>
                </a:solidFill>
              </a:rPr>
              <a:t>mostramos</a:t>
            </a:r>
            <a:r>
              <a:rPr lang="en-US" sz="2745" dirty="0" smtClean="0">
                <a:solidFill>
                  <a:schemeClr val="tx2"/>
                </a:solidFill>
              </a:rPr>
              <a:t> </a:t>
            </a:r>
            <a:r>
              <a:rPr lang="en-US" sz="2745" dirty="0" err="1" smtClean="0">
                <a:solidFill>
                  <a:schemeClr val="tx2"/>
                </a:solidFill>
              </a:rPr>
              <a:t>elementos</a:t>
            </a:r>
            <a:r>
              <a:rPr lang="en-US" sz="2745" dirty="0" smtClean="0">
                <a:solidFill>
                  <a:schemeClr val="tx2"/>
                </a:solidFill>
              </a:rPr>
              <a:t> </a:t>
            </a:r>
            <a:r>
              <a:rPr lang="en-US" sz="2745" dirty="0" err="1" smtClean="0">
                <a:solidFill>
                  <a:schemeClr val="tx2"/>
                </a:solidFill>
              </a:rPr>
              <a:t>supuerpuestos</a:t>
            </a:r>
            <a:r>
              <a:rPr lang="en-US" sz="2745" dirty="0" smtClean="0">
                <a:solidFill>
                  <a:schemeClr val="tx2"/>
                </a:solidFill>
              </a:rPr>
              <a:t> (</a:t>
            </a:r>
            <a:r>
              <a:rPr lang="en-US" sz="2745" dirty="0" err="1" smtClean="0">
                <a:solidFill>
                  <a:schemeClr val="tx2"/>
                </a:solidFill>
              </a:rPr>
              <a:t>e.j</a:t>
            </a:r>
            <a:r>
              <a:rPr lang="en-US" sz="2745" dirty="0" smtClean="0">
                <a:solidFill>
                  <a:schemeClr val="tx2"/>
                </a:solidFill>
              </a:rPr>
              <a:t>. </a:t>
            </a:r>
            <a:r>
              <a:rPr lang="en-US" sz="2745" dirty="0" err="1">
                <a:solidFill>
                  <a:schemeClr val="tx2"/>
                </a:solidFill>
              </a:rPr>
              <a:t>Flyout</a:t>
            </a:r>
            <a:r>
              <a:rPr lang="en-US" sz="2745" dirty="0">
                <a:solidFill>
                  <a:schemeClr val="tx2"/>
                </a:solidFill>
              </a:rPr>
              <a:t>)</a:t>
            </a:r>
          </a:p>
          <a:p>
            <a:endParaRPr lang="en-US" sz="2353" dirty="0">
              <a:solidFill>
                <a:schemeClr val="tx2"/>
              </a:solidFill>
              <a:latin typeface="Consolas" panose="020B0609020204030204" pitchFamily="49" charset="0"/>
            </a:endParaRPr>
          </a:p>
          <a:p>
            <a:r>
              <a:rPr lang="en-US" sz="2353" dirty="0" err="1">
                <a:solidFill>
                  <a:schemeClr val="tx2"/>
                </a:solidFill>
                <a:latin typeface="Consolas" panose="020B0609020204030204" pitchFamily="49" charset="0"/>
              </a:rPr>
              <a:t>Flyout.LightDismissOverlayMode</a:t>
            </a:r>
            <a:r>
              <a:rPr lang="en-US" sz="2353" dirty="0">
                <a:solidFill>
                  <a:schemeClr val="tx2"/>
                </a:solidFill>
                <a:latin typeface="Consolas" panose="020B0609020204030204" pitchFamily="49" charset="0"/>
              </a:rPr>
              <a:t>="Auto"</a:t>
            </a:r>
          </a:p>
          <a:p>
            <a:endParaRPr lang="en-US" sz="2745" dirty="0">
              <a:solidFill>
                <a:schemeClr val="tx2"/>
              </a:solidFill>
            </a:endParaRPr>
          </a:p>
          <a:p>
            <a:r>
              <a:rPr lang="en-US" sz="2745" dirty="0" err="1" smtClean="0">
                <a:solidFill>
                  <a:schemeClr val="tx2"/>
                </a:solidFill>
              </a:rPr>
              <a:t>Disponible</a:t>
            </a:r>
            <a:r>
              <a:rPr lang="en-US" sz="2745" dirty="0" smtClean="0">
                <a:solidFill>
                  <a:schemeClr val="tx2"/>
                </a:solidFill>
              </a:rPr>
              <a:t> </a:t>
            </a:r>
            <a:r>
              <a:rPr lang="en-US" sz="2745" dirty="0" err="1" smtClean="0">
                <a:solidFill>
                  <a:schemeClr val="tx2"/>
                </a:solidFill>
              </a:rPr>
              <a:t>en</a:t>
            </a:r>
            <a:r>
              <a:rPr lang="en-US" sz="2745" dirty="0" smtClean="0">
                <a:solidFill>
                  <a:schemeClr val="tx2"/>
                </a:solidFill>
              </a:rPr>
              <a:t> </a:t>
            </a:r>
            <a:r>
              <a:rPr lang="en-US" sz="2745" dirty="0" err="1" smtClean="0">
                <a:solidFill>
                  <a:schemeClr val="tx2"/>
                </a:solidFill>
              </a:rPr>
              <a:t>los</a:t>
            </a:r>
            <a:r>
              <a:rPr lang="en-US" sz="2745" dirty="0" smtClean="0">
                <a:solidFill>
                  <a:schemeClr val="tx2"/>
                </a:solidFill>
              </a:rPr>
              <a:t> </a:t>
            </a:r>
            <a:r>
              <a:rPr lang="en-US" sz="2745" dirty="0" err="1" smtClean="0">
                <a:solidFill>
                  <a:schemeClr val="tx2"/>
                </a:solidFill>
              </a:rPr>
              <a:t>siguientes</a:t>
            </a:r>
            <a:r>
              <a:rPr lang="en-US" sz="2745" dirty="0" smtClean="0">
                <a:solidFill>
                  <a:schemeClr val="tx2"/>
                </a:solidFill>
              </a:rPr>
              <a:t> </a:t>
            </a:r>
            <a:r>
              <a:rPr lang="en-US" sz="2745" dirty="0" err="1" smtClean="0">
                <a:solidFill>
                  <a:schemeClr val="tx2"/>
                </a:solidFill>
              </a:rPr>
              <a:t>controles</a:t>
            </a:r>
            <a:r>
              <a:rPr lang="en-US" sz="2745" dirty="0" smtClean="0">
                <a:solidFill>
                  <a:schemeClr val="tx2"/>
                </a:solidFill>
              </a:rPr>
              <a:t>:</a:t>
            </a:r>
            <a:endParaRPr lang="en-US" sz="2745" dirty="0">
              <a:solidFill>
                <a:schemeClr val="tx2"/>
              </a:solidFill>
            </a:endParaRPr>
          </a:p>
        </p:txBody>
      </p:sp>
      <p:sp>
        <p:nvSpPr>
          <p:cNvPr id="2" name="Title 1"/>
          <p:cNvSpPr>
            <a:spLocks noGrp="1"/>
          </p:cNvSpPr>
          <p:nvPr>
            <p:ph type="title"/>
          </p:nvPr>
        </p:nvSpPr>
        <p:spPr>
          <a:xfrm>
            <a:off x="269239" y="205487"/>
            <a:ext cx="11653523" cy="759401"/>
          </a:xfrm>
        </p:spPr>
        <p:txBody>
          <a:bodyPr/>
          <a:lstStyle/>
          <a:p>
            <a:pPr lvl="0"/>
            <a:r>
              <a:rPr lang="en-US" sz="3600" dirty="0" err="1" smtClean="0"/>
              <a:t>Potenciando</a:t>
            </a:r>
            <a:r>
              <a:rPr lang="en-US" sz="3600" dirty="0" smtClean="0"/>
              <a:t> el </a:t>
            </a:r>
            <a:r>
              <a:rPr lang="en-US" sz="3600" dirty="0" err="1" smtClean="0"/>
              <a:t>foco</a:t>
            </a:r>
            <a:r>
              <a:rPr lang="en-US" sz="3600" dirty="0" smtClean="0"/>
              <a:t> de </a:t>
            </a:r>
            <a:r>
              <a:rPr lang="en-US" sz="3600" dirty="0" err="1" smtClean="0"/>
              <a:t>elementos</a:t>
            </a:r>
            <a:r>
              <a:rPr lang="en-US" sz="3600" dirty="0" smtClean="0"/>
              <a:t> </a:t>
            </a:r>
            <a:r>
              <a:rPr lang="en-US" sz="3600" dirty="0" err="1" smtClean="0"/>
              <a:t>superpuestos</a:t>
            </a:r>
            <a:endParaRPr lang="en-US" sz="3600"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05120" y="1189494"/>
            <a:ext cx="4358444" cy="4123509"/>
          </a:xfrm>
          <a:prstGeom prst="rect">
            <a:avLst/>
          </a:prstGeom>
        </p:spPr>
      </p:pic>
      <p:pic>
        <p:nvPicPr>
          <p:cNvPr id="12" name="Picture 11"/>
          <p:cNvPicPr>
            <a:picLocks noChangeAspect="1"/>
          </p:cNvPicPr>
          <p:nvPr/>
        </p:nvPicPr>
        <p:blipFill>
          <a:blip r:embed="rId5"/>
          <a:stretch>
            <a:fillRect/>
          </a:stretch>
        </p:blipFill>
        <p:spPr>
          <a:xfrm>
            <a:off x="405120" y="1189495"/>
            <a:ext cx="4358444" cy="4123509"/>
          </a:xfrm>
          <a:prstGeom prst="rect">
            <a:avLst/>
          </a:prstGeom>
        </p:spPr>
      </p:pic>
      <p:pic>
        <p:nvPicPr>
          <p:cNvPr id="13" name="Picture 12"/>
          <p:cNvPicPr>
            <a:picLocks noChangeAspect="1"/>
          </p:cNvPicPr>
          <p:nvPr/>
        </p:nvPicPr>
        <p:blipFill>
          <a:blip r:embed="rId6"/>
          <a:stretch>
            <a:fillRect/>
          </a:stretch>
        </p:blipFill>
        <p:spPr>
          <a:xfrm>
            <a:off x="538227" y="3800016"/>
            <a:ext cx="2207075" cy="1411878"/>
          </a:xfrm>
          <a:prstGeom prst="rect">
            <a:avLst/>
          </a:prstGeom>
        </p:spPr>
      </p:pic>
      <p:sp>
        <p:nvSpPr>
          <p:cNvPr id="14" name="Rectangle 13"/>
          <p:cNvSpPr/>
          <p:nvPr/>
        </p:nvSpPr>
        <p:spPr>
          <a:xfrm>
            <a:off x="5036556" y="4685252"/>
            <a:ext cx="5378491" cy="1719840"/>
          </a:xfrm>
          <a:prstGeom prst="rect">
            <a:avLst/>
          </a:prstGeom>
        </p:spPr>
        <p:txBody>
          <a:bodyPr wrap="square" numCol="2">
            <a:spAutoFit/>
          </a:bodyPr>
          <a:lstStyle/>
          <a:p>
            <a:pPr defTabSz="914367">
              <a:defRPr/>
            </a:pPr>
            <a:r>
              <a:rPr lang="en-US" sz="1765" dirty="0" err="1">
                <a:solidFill>
                  <a:schemeClr val="tx2"/>
                </a:solidFill>
                <a:latin typeface="Consolas" panose="020B0609020204030204" pitchFamily="49" charset="0"/>
              </a:rPr>
              <a:t>AppBar</a:t>
            </a:r>
            <a:endParaRPr lang="en-US" sz="1765" dirty="0">
              <a:solidFill>
                <a:schemeClr val="tx2"/>
              </a:solidFill>
              <a:latin typeface="Consolas" panose="020B0609020204030204" pitchFamily="49" charset="0"/>
            </a:endParaRPr>
          </a:p>
          <a:p>
            <a:pPr defTabSz="914367">
              <a:defRPr/>
            </a:pPr>
            <a:r>
              <a:rPr lang="en-US" sz="1765" dirty="0" err="1">
                <a:solidFill>
                  <a:schemeClr val="tx2"/>
                </a:solidFill>
                <a:latin typeface="Consolas" panose="020B0609020204030204" pitchFamily="49" charset="0"/>
              </a:rPr>
              <a:t>AutoSuggestBox</a:t>
            </a:r>
            <a:endParaRPr lang="en-US" sz="1765" dirty="0">
              <a:solidFill>
                <a:schemeClr val="tx2"/>
              </a:solidFill>
              <a:latin typeface="Consolas" panose="020B0609020204030204" pitchFamily="49" charset="0"/>
            </a:endParaRPr>
          </a:p>
          <a:p>
            <a:pPr defTabSz="914367">
              <a:defRPr/>
            </a:pPr>
            <a:r>
              <a:rPr lang="en-US" sz="1765" dirty="0" err="1">
                <a:solidFill>
                  <a:schemeClr val="tx2"/>
                </a:solidFill>
                <a:latin typeface="Consolas" panose="020B0609020204030204" pitchFamily="49" charset="0"/>
              </a:rPr>
              <a:t>CalendarDatePicker</a:t>
            </a:r>
            <a:endParaRPr lang="en-US" sz="1765" dirty="0">
              <a:solidFill>
                <a:schemeClr val="tx2"/>
              </a:solidFill>
              <a:latin typeface="Consolas" panose="020B0609020204030204" pitchFamily="49" charset="0"/>
            </a:endParaRPr>
          </a:p>
          <a:p>
            <a:pPr defTabSz="914367">
              <a:defRPr/>
            </a:pPr>
            <a:r>
              <a:rPr lang="en-US" sz="1765" dirty="0" err="1">
                <a:solidFill>
                  <a:schemeClr val="tx2"/>
                </a:solidFill>
                <a:latin typeface="Consolas" panose="020B0609020204030204" pitchFamily="49" charset="0"/>
              </a:rPr>
              <a:t>ComboBox</a:t>
            </a:r>
            <a:endParaRPr lang="en-US" sz="1765" dirty="0">
              <a:solidFill>
                <a:schemeClr val="tx2"/>
              </a:solidFill>
              <a:latin typeface="Consolas" panose="020B0609020204030204" pitchFamily="49" charset="0"/>
            </a:endParaRPr>
          </a:p>
          <a:p>
            <a:pPr defTabSz="914367">
              <a:defRPr/>
            </a:pPr>
            <a:r>
              <a:rPr lang="en-US" sz="1765" dirty="0" err="1">
                <a:solidFill>
                  <a:schemeClr val="tx2"/>
                </a:solidFill>
                <a:latin typeface="Consolas" panose="020B0609020204030204" pitchFamily="49" charset="0"/>
              </a:rPr>
              <a:t>DatePicker</a:t>
            </a:r>
            <a:endParaRPr lang="en-US" sz="1765" dirty="0">
              <a:solidFill>
                <a:schemeClr val="tx2"/>
              </a:solidFill>
              <a:latin typeface="Consolas" panose="020B0609020204030204" pitchFamily="49" charset="0"/>
            </a:endParaRPr>
          </a:p>
          <a:p>
            <a:pPr defTabSz="914367">
              <a:defRPr/>
            </a:pPr>
            <a:r>
              <a:rPr lang="en-US" sz="1765" dirty="0" err="1">
                <a:solidFill>
                  <a:schemeClr val="tx2"/>
                </a:solidFill>
                <a:latin typeface="Consolas" panose="020B0609020204030204" pitchFamily="49" charset="0"/>
              </a:rPr>
              <a:t>FlyoutBase</a:t>
            </a:r>
            <a:endParaRPr lang="en-US" sz="1765" dirty="0">
              <a:solidFill>
                <a:schemeClr val="tx2"/>
              </a:solidFill>
              <a:latin typeface="Consolas" panose="020B0609020204030204" pitchFamily="49" charset="0"/>
            </a:endParaRPr>
          </a:p>
          <a:p>
            <a:pPr defTabSz="914367">
              <a:defRPr/>
            </a:pPr>
            <a:r>
              <a:rPr lang="en-US" sz="1765" dirty="0" err="1">
                <a:solidFill>
                  <a:schemeClr val="tx2"/>
                </a:solidFill>
                <a:latin typeface="Consolas" panose="020B0609020204030204" pitchFamily="49" charset="0"/>
              </a:rPr>
              <a:t>Flyout</a:t>
            </a:r>
            <a:endParaRPr lang="en-US" sz="1765" dirty="0">
              <a:solidFill>
                <a:schemeClr val="tx2"/>
              </a:solidFill>
              <a:latin typeface="Consolas" panose="020B0609020204030204" pitchFamily="49" charset="0"/>
            </a:endParaRPr>
          </a:p>
          <a:p>
            <a:pPr defTabSz="914367">
              <a:defRPr/>
            </a:pPr>
            <a:r>
              <a:rPr lang="en-US" sz="1765" dirty="0" err="1">
                <a:solidFill>
                  <a:schemeClr val="tx2"/>
                </a:solidFill>
                <a:latin typeface="Consolas" panose="020B0609020204030204" pitchFamily="49" charset="0"/>
              </a:rPr>
              <a:t>MenuFlyout</a:t>
            </a:r>
            <a:endParaRPr lang="en-US" sz="1765" dirty="0">
              <a:solidFill>
                <a:schemeClr val="tx2"/>
              </a:solidFill>
              <a:latin typeface="Consolas" panose="020B0609020204030204" pitchFamily="49" charset="0"/>
            </a:endParaRPr>
          </a:p>
          <a:p>
            <a:pPr defTabSz="914367">
              <a:defRPr/>
            </a:pPr>
            <a:r>
              <a:rPr lang="en-US" sz="1765" dirty="0">
                <a:solidFill>
                  <a:schemeClr val="tx2"/>
                </a:solidFill>
                <a:latin typeface="Consolas" panose="020B0609020204030204" pitchFamily="49" charset="0"/>
              </a:rPr>
              <a:t>Popup</a:t>
            </a:r>
          </a:p>
          <a:p>
            <a:pPr defTabSz="914367">
              <a:defRPr/>
            </a:pPr>
            <a:r>
              <a:rPr lang="en-US" sz="1765" dirty="0" err="1">
                <a:solidFill>
                  <a:schemeClr val="tx2"/>
                </a:solidFill>
                <a:latin typeface="Consolas" panose="020B0609020204030204" pitchFamily="49" charset="0"/>
              </a:rPr>
              <a:t>SplitView</a:t>
            </a:r>
            <a:endParaRPr lang="en-US" sz="1765" dirty="0">
              <a:solidFill>
                <a:schemeClr val="tx2"/>
              </a:solidFill>
              <a:latin typeface="Consolas" panose="020B0609020204030204" pitchFamily="49" charset="0"/>
            </a:endParaRPr>
          </a:p>
          <a:p>
            <a:pPr defTabSz="914367">
              <a:defRPr/>
            </a:pPr>
            <a:r>
              <a:rPr lang="en-US" sz="1765" dirty="0" err="1">
                <a:solidFill>
                  <a:schemeClr val="tx2"/>
                </a:solidFill>
                <a:latin typeface="Consolas" panose="020B0609020204030204" pitchFamily="49" charset="0"/>
              </a:rPr>
              <a:t>TimePicker</a:t>
            </a:r>
            <a:endParaRPr lang="en-US" sz="1765" dirty="0">
              <a:solidFill>
                <a:schemeClr val="tx2"/>
              </a:solidFill>
              <a:latin typeface="Consolas" panose="020B0609020204030204" pitchFamily="49" charset="0"/>
            </a:endParaRPr>
          </a:p>
        </p:txBody>
      </p:sp>
    </p:spTree>
    <p:extLst>
      <p:ext uri="{BB962C8B-B14F-4D97-AF65-F5344CB8AC3E}">
        <p14:creationId xmlns:p14="http://schemas.microsoft.com/office/powerpoint/2010/main" val="3331958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1158629"/>
          </a:xfrm>
        </p:spPr>
        <p:txBody>
          <a:bodyPr/>
          <a:lstStyle/>
          <a:p>
            <a:r>
              <a:rPr lang="en-US" dirty="0" err="1" smtClean="0"/>
              <a:t>Presentando</a:t>
            </a:r>
            <a:r>
              <a:rPr lang="en-US" dirty="0" smtClean="0"/>
              <a:t> </a:t>
            </a:r>
            <a:r>
              <a:rPr lang="en-US" dirty="0" err="1" smtClean="0"/>
              <a:t>en</a:t>
            </a:r>
            <a:r>
              <a:rPr lang="en-US" dirty="0" smtClean="0"/>
              <a:t> </a:t>
            </a:r>
            <a:r>
              <a:rPr lang="en-US" dirty="0"/>
              <a:t>TV</a:t>
            </a:r>
          </a:p>
        </p:txBody>
      </p:sp>
      <p:grpSp>
        <p:nvGrpSpPr>
          <p:cNvPr id="5" name="Group 4"/>
          <p:cNvGrpSpPr/>
          <p:nvPr/>
        </p:nvGrpSpPr>
        <p:grpSpPr>
          <a:xfrm>
            <a:off x="5939719" y="3339359"/>
            <a:ext cx="6234441" cy="2887418"/>
            <a:chOff x="5617598" y="1247984"/>
            <a:chExt cx="6786137" cy="3142931"/>
          </a:xfrm>
        </p:grpSpPr>
        <p:pic>
          <p:nvPicPr>
            <p:cNvPr id="7" name="Xbox"/>
            <p:cNvPicPr>
              <a:picLocks noChangeAspect="1"/>
            </p:cNvPicPr>
            <p:nvPr/>
          </p:nvPicPr>
          <p:blipFill rotWithShape="1">
            <a:blip r:embed="rId3">
              <a:extLst>
                <a:ext uri="{28A0092B-C50C-407E-A947-70E740481C1C}">
                  <a14:useLocalDpi xmlns:a14="http://schemas.microsoft.com/office/drawing/2010/main" val="0"/>
                </a:ext>
              </a:extLst>
            </a:blip>
            <a:srcRect b="24971"/>
            <a:stretch/>
          </p:blipFill>
          <p:spPr>
            <a:xfrm>
              <a:off x="5617598" y="1247984"/>
              <a:ext cx="6786137" cy="3142931"/>
            </a:xfrm>
            <a:prstGeom prst="rect">
              <a:avLst/>
            </a:prstGeom>
          </p:spPr>
        </p:pic>
        <p:sp>
          <p:nvSpPr>
            <p:cNvPr id="8" name="Rectangle 7"/>
            <p:cNvSpPr/>
            <p:nvPr/>
          </p:nvSpPr>
          <p:spPr bwMode="auto">
            <a:xfrm>
              <a:off x="6470635" y="1286013"/>
              <a:ext cx="5068182" cy="288258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3137" y="6199224"/>
            <a:ext cx="1086278" cy="379721"/>
          </a:xfrm>
          <a:prstGeom prst="rect">
            <a:avLst/>
          </a:prstGeom>
        </p:spPr>
      </p:pic>
    </p:spTree>
    <p:extLst>
      <p:ext uri="{BB962C8B-B14F-4D97-AF65-F5344CB8AC3E}">
        <p14:creationId xmlns:p14="http://schemas.microsoft.com/office/powerpoint/2010/main" val="307087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8160073" y="1316100"/>
            <a:ext cx="3765008" cy="5254324"/>
          </a:xfrm>
        </p:spPr>
        <p:txBody>
          <a:bodyPr/>
          <a:lstStyle/>
          <a:p>
            <a:r>
              <a:rPr lang="en-US" sz="3137" dirty="0" smtClean="0"/>
              <a:t>La </a:t>
            </a:r>
            <a:r>
              <a:rPr lang="en-US" sz="3137" dirty="0" err="1" smtClean="0"/>
              <a:t>experiencia</a:t>
            </a:r>
            <a:r>
              <a:rPr lang="en-US" sz="3137" dirty="0" smtClean="0"/>
              <a:t> “10 pies” </a:t>
            </a:r>
            <a:r>
              <a:rPr lang="en-US" sz="3137" dirty="0" err="1" smtClean="0"/>
              <a:t>debería</a:t>
            </a:r>
            <a:r>
              <a:rPr lang="en-US" sz="3137" dirty="0" smtClean="0"/>
              <a:t> </a:t>
            </a:r>
            <a:r>
              <a:rPr lang="en-US" sz="3137" dirty="0" err="1" smtClean="0"/>
              <a:t>ser</a:t>
            </a:r>
            <a:r>
              <a:rPr lang="en-US" sz="3137" dirty="0" smtClean="0"/>
              <a:t>  </a:t>
            </a:r>
            <a:r>
              <a:rPr lang="en-US" sz="3137" dirty="0"/>
              <a:t>~200% </a:t>
            </a:r>
            <a:r>
              <a:rPr lang="en-US" sz="3137" dirty="0" smtClean="0"/>
              <a:t>de lo que se </a:t>
            </a:r>
            <a:r>
              <a:rPr lang="en-US" sz="3137" dirty="0" err="1" smtClean="0"/>
              <a:t>ve</a:t>
            </a:r>
            <a:r>
              <a:rPr lang="en-US" sz="3137" dirty="0" smtClean="0"/>
              <a:t> </a:t>
            </a:r>
            <a:r>
              <a:rPr lang="en-US" sz="3137" dirty="0" err="1" smtClean="0"/>
              <a:t>en</a:t>
            </a:r>
            <a:r>
              <a:rPr lang="en-US" sz="3137" dirty="0" smtClean="0"/>
              <a:t> la </a:t>
            </a:r>
            <a:r>
              <a:rPr lang="en-US" sz="3137" dirty="0" err="1" smtClean="0"/>
              <a:t>experiencia</a:t>
            </a:r>
            <a:r>
              <a:rPr lang="en-US" sz="3137" dirty="0" smtClean="0"/>
              <a:t> “2 pies”</a:t>
            </a:r>
            <a:endParaRPr lang="en-US" sz="4313" dirty="0"/>
          </a:p>
          <a:p>
            <a:r>
              <a:rPr lang="en-US" sz="3137" dirty="0" smtClean="0"/>
              <a:t>La </a:t>
            </a:r>
            <a:r>
              <a:rPr lang="en-US" sz="3137" dirty="0" err="1" smtClean="0"/>
              <a:t>resolución</a:t>
            </a:r>
            <a:r>
              <a:rPr lang="en-US" sz="3137" dirty="0" smtClean="0"/>
              <a:t> </a:t>
            </a:r>
            <a:r>
              <a:rPr lang="en-US" sz="3137" dirty="0" err="1" smtClean="0"/>
              <a:t>por</a:t>
            </a:r>
            <a:r>
              <a:rPr lang="en-US" sz="3137" dirty="0" smtClean="0"/>
              <a:t> </a:t>
            </a:r>
            <a:r>
              <a:rPr lang="en-US" sz="3137" dirty="0" err="1" smtClean="0"/>
              <a:t>defecto</a:t>
            </a:r>
            <a:r>
              <a:rPr lang="en-US" sz="3137" dirty="0" smtClean="0"/>
              <a:t> de las Apps </a:t>
            </a:r>
            <a:r>
              <a:rPr lang="en-US" sz="3137" dirty="0" err="1" smtClean="0"/>
              <a:t>en</a:t>
            </a:r>
            <a:r>
              <a:rPr lang="en-US" sz="3137" dirty="0" smtClean="0"/>
              <a:t> </a:t>
            </a:r>
            <a:r>
              <a:rPr lang="en-US" sz="3137" dirty="0"/>
              <a:t>Xbox </a:t>
            </a:r>
            <a:r>
              <a:rPr lang="en-US" sz="3137" dirty="0" err="1" smtClean="0"/>
              <a:t>es</a:t>
            </a:r>
            <a:r>
              <a:rPr lang="en-US" sz="3137" dirty="0" smtClean="0"/>
              <a:t> de  </a:t>
            </a:r>
            <a:r>
              <a:rPr lang="en-US" sz="5882" b="1" dirty="0"/>
              <a:t>960 x 540</a:t>
            </a:r>
            <a:br>
              <a:rPr lang="en-US" sz="5882" b="1" dirty="0"/>
            </a:br>
            <a:r>
              <a:rPr lang="en-US" sz="3137" dirty="0" smtClean="0"/>
              <a:t>pixels </a:t>
            </a:r>
            <a:r>
              <a:rPr lang="en-US" sz="3137" dirty="0" err="1" smtClean="0"/>
              <a:t>efectivos</a:t>
            </a:r>
            <a:endParaRPr lang="en-US" sz="3137" b="1" dirty="0"/>
          </a:p>
        </p:txBody>
      </p:sp>
      <p:sp>
        <p:nvSpPr>
          <p:cNvPr id="2" name="Title 1"/>
          <p:cNvSpPr>
            <a:spLocks noGrp="1"/>
          </p:cNvSpPr>
          <p:nvPr>
            <p:ph type="title"/>
          </p:nvPr>
        </p:nvSpPr>
        <p:spPr/>
        <p:txBody>
          <a:bodyPr/>
          <a:lstStyle/>
          <a:p>
            <a:pPr lvl="0"/>
            <a:r>
              <a:rPr lang="en-US" dirty="0" smtClean="0"/>
              <a:t>El </a:t>
            </a:r>
            <a:r>
              <a:rPr lang="en-US" dirty="0" err="1" smtClean="0"/>
              <a:t>tamaño</a:t>
            </a:r>
            <a:r>
              <a:rPr lang="en-US" dirty="0" smtClean="0"/>
              <a:t> de la UI</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85" y="1331380"/>
            <a:ext cx="7606210" cy="4195242"/>
          </a:xfrm>
          <a:prstGeom prst="rect">
            <a:avLst/>
          </a:prstGeom>
        </p:spPr>
      </p:pic>
    </p:spTree>
    <p:extLst>
      <p:ext uri="{BB962C8B-B14F-4D97-AF65-F5344CB8AC3E}">
        <p14:creationId xmlns:p14="http://schemas.microsoft.com/office/powerpoint/2010/main" val="13376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32949" y="1173843"/>
            <a:ext cx="9726103" cy="4496195"/>
            <a:chOff x="503300" y="1057340"/>
            <a:chExt cx="11429875" cy="5283817"/>
          </a:xfrm>
        </p:grpSpPr>
        <p:grpSp>
          <p:nvGrpSpPr>
            <p:cNvPr id="22" name="Group 21"/>
            <p:cNvGrpSpPr/>
            <p:nvPr/>
          </p:nvGrpSpPr>
          <p:grpSpPr>
            <a:xfrm>
              <a:off x="503300" y="1057340"/>
              <a:ext cx="11429875" cy="5283817"/>
              <a:chOff x="-456810" y="1851360"/>
              <a:chExt cx="7223681" cy="3339372"/>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110"/>
              <a:stretch/>
            </p:blipFill>
            <p:spPr>
              <a:xfrm>
                <a:off x="-456810" y="1851360"/>
                <a:ext cx="7223681" cy="3339372"/>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0072" y="1119848"/>
              <a:ext cx="8536329" cy="4856679"/>
            </a:xfrm>
            <a:prstGeom prst="rect">
              <a:avLst/>
            </a:prstGeom>
          </p:spPr>
        </p:pic>
      </p:grpSp>
      <p:sp>
        <p:nvSpPr>
          <p:cNvPr id="36" name="Title 2"/>
          <p:cNvSpPr>
            <a:spLocks noGrp="1"/>
          </p:cNvSpPr>
          <p:nvPr>
            <p:ph type="title"/>
          </p:nvPr>
        </p:nvSpPr>
        <p:spPr>
          <a:xfrm>
            <a:off x="269241" y="289957"/>
            <a:ext cx="11655840" cy="899537"/>
          </a:xfrm>
        </p:spPr>
        <p:txBody>
          <a:bodyPr/>
          <a:lstStyle/>
          <a:p>
            <a:r>
              <a:rPr lang="en-US" dirty="0" err="1"/>
              <a:t>Siempre</a:t>
            </a:r>
            <a:r>
              <a:rPr lang="en-US" dirty="0"/>
              <a:t> simple</a:t>
            </a:r>
          </a:p>
        </p:txBody>
      </p:sp>
      <p:grpSp>
        <p:nvGrpSpPr>
          <p:cNvPr id="4" name="Group 3"/>
          <p:cNvGrpSpPr/>
          <p:nvPr/>
        </p:nvGrpSpPr>
        <p:grpSpPr>
          <a:xfrm>
            <a:off x="5098240" y="5710783"/>
            <a:ext cx="3147785" cy="1112463"/>
            <a:chOff x="5200469" y="5824800"/>
            <a:chExt cx="3210905" cy="113477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0"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2444055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Depurando</a:t>
            </a:r>
            <a:r>
              <a:rPr lang="en-US" dirty="0" smtClean="0"/>
              <a:t> el </a:t>
            </a:r>
            <a:r>
              <a:rPr lang="en-US" dirty="0" err="1" smtClean="0"/>
              <a:t>foco</a:t>
            </a:r>
            <a:endParaRPr lang="en-US" dirty="0"/>
          </a:p>
        </p:txBody>
      </p:sp>
    </p:spTree>
    <p:extLst>
      <p:ext uri="{BB962C8B-B14F-4D97-AF65-F5344CB8AC3E}">
        <p14:creationId xmlns:p14="http://schemas.microsoft.com/office/powerpoint/2010/main" val="87172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88919"/>
            <a:ext cx="11655840" cy="899537"/>
          </a:xfrm>
        </p:spPr>
        <p:txBody>
          <a:bodyPr/>
          <a:lstStyle/>
          <a:p>
            <a:r>
              <a:rPr lang="en-US" dirty="0" smtClean="0"/>
              <a:t>El </a:t>
            </a:r>
            <a:r>
              <a:rPr lang="en-US" dirty="0" err="1" smtClean="0"/>
              <a:t>tamaño</a:t>
            </a:r>
            <a:r>
              <a:rPr lang="en-US" dirty="0" smtClean="0"/>
              <a:t> de la UI (</a:t>
            </a:r>
            <a:r>
              <a:rPr lang="en-US" dirty="0" err="1" smtClean="0"/>
              <a:t>en</a:t>
            </a:r>
            <a:r>
              <a:rPr lang="en-US" dirty="0" smtClean="0"/>
              <a:t> </a:t>
            </a:r>
            <a:r>
              <a:rPr lang="en-US" dirty="0" err="1" smtClean="0"/>
              <a:t>píxeles</a:t>
            </a:r>
            <a:r>
              <a:rPr lang="en-US" dirty="0" smtClean="0"/>
              <a:t> </a:t>
            </a:r>
            <a:r>
              <a:rPr lang="en-US" dirty="0" err="1" smtClean="0"/>
              <a:t>efectivos</a:t>
            </a:r>
            <a:r>
              <a:rPr lang="en-US" dirty="0" smtClean="0"/>
              <a:t>)</a:t>
            </a:r>
            <a:endParaRPr lang="en-US" dirty="0"/>
          </a:p>
        </p:txBody>
      </p:sp>
      <p:pic>
        <p:nvPicPr>
          <p:cNvPr id="17" name="Laptop"/>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2925" y="1830960"/>
            <a:ext cx="1769785" cy="1002660"/>
          </a:xfrm>
          <a:prstGeom prst="rect">
            <a:avLst/>
          </a:prstGeom>
        </p:spPr>
      </p:pic>
      <p:sp>
        <p:nvSpPr>
          <p:cNvPr id="21" name="Rectangle 20"/>
          <p:cNvSpPr/>
          <p:nvPr/>
        </p:nvSpPr>
        <p:spPr bwMode="auto">
          <a:xfrm>
            <a:off x="2415337" y="1858980"/>
            <a:ext cx="1241593" cy="706777"/>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2059670" y="2742027"/>
            <a:ext cx="1919008"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1366 x 768</a:t>
            </a:r>
          </a:p>
        </p:txBody>
      </p:sp>
      <p:pic>
        <p:nvPicPr>
          <p:cNvPr id="24" name="Desktop"/>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9671" y="1460568"/>
            <a:ext cx="2383940" cy="1285286"/>
          </a:xfrm>
          <a:prstGeom prst="rect">
            <a:avLst/>
          </a:prstGeom>
        </p:spPr>
      </p:pic>
      <p:sp>
        <p:nvSpPr>
          <p:cNvPr id="25" name="Rectangle 24"/>
          <p:cNvSpPr/>
          <p:nvPr/>
        </p:nvSpPr>
        <p:spPr bwMode="auto">
          <a:xfrm>
            <a:off x="4663156" y="1519244"/>
            <a:ext cx="1707259" cy="1007631"/>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p:cNvSpPr txBox="1"/>
          <p:nvPr/>
        </p:nvSpPr>
        <p:spPr>
          <a:xfrm>
            <a:off x="4504480" y="2742027"/>
            <a:ext cx="2129131" cy="61552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1920 x 1080</a:t>
            </a:r>
          </a:p>
        </p:txBody>
      </p:sp>
      <p:pic>
        <p:nvPicPr>
          <p:cNvPr id="29" name="Phable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772" y="2106308"/>
            <a:ext cx="836519" cy="770356"/>
          </a:xfrm>
          <a:prstGeom prst="rect">
            <a:avLst/>
          </a:prstGeom>
          <a:noFill/>
        </p:spPr>
      </p:pic>
      <p:sp>
        <p:nvSpPr>
          <p:cNvPr id="30" name="Rectangle 29"/>
          <p:cNvSpPr/>
          <p:nvPr/>
        </p:nvSpPr>
        <p:spPr bwMode="auto">
          <a:xfrm>
            <a:off x="845021" y="2155565"/>
            <a:ext cx="327415" cy="533313"/>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a:xfrm>
            <a:off x="251789" y="2778426"/>
            <a:ext cx="1466515" cy="452590"/>
          </a:xfrm>
          <a:prstGeom prst="rect">
            <a:avLst/>
          </a:prstGeom>
        </p:spPr>
        <p:txBody>
          <a:bodyPr wrap="none">
            <a:spAutoFit/>
          </a:bodyPr>
          <a:lstStyle/>
          <a:p>
            <a:pPr defTabSz="914367">
              <a:defRPr/>
            </a:pPr>
            <a:r>
              <a:rPr lang="en-US" sz="2353" dirty="0">
                <a:solidFill>
                  <a:srgbClr val="FFFFFF"/>
                </a:solidFill>
                <a:latin typeface="Segoe UI"/>
              </a:rPr>
              <a:t>360 x 640</a:t>
            </a:r>
          </a:p>
        </p:txBody>
      </p:sp>
      <p:grpSp>
        <p:nvGrpSpPr>
          <p:cNvPr id="36" name="Group 35"/>
          <p:cNvGrpSpPr/>
          <p:nvPr/>
        </p:nvGrpSpPr>
        <p:grpSpPr>
          <a:xfrm>
            <a:off x="-30762" y="4476765"/>
            <a:ext cx="2962104" cy="1359822"/>
            <a:chOff x="5617597" y="1294848"/>
            <a:chExt cx="6786136" cy="3115334"/>
          </a:xfrm>
        </p:grpSpPr>
        <p:pic>
          <p:nvPicPr>
            <p:cNvPr id="18" name="Xbox"/>
            <p:cNvPicPr>
              <a:picLocks noChangeAspect="1"/>
            </p:cNvPicPr>
            <p:nvPr/>
          </p:nvPicPr>
          <p:blipFill rotWithShape="1">
            <a:blip r:embed="rId6">
              <a:extLst>
                <a:ext uri="{28A0092B-C50C-407E-A947-70E740481C1C}">
                  <a14:useLocalDpi xmlns:a14="http://schemas.microsoft.com/office/drawing/2010/main" val="0"/>
                </a:ext>
              </a:extLst>
            </a:blip>
            <a:srcRect b="25630"/>
            <a:stretch/>
          </p:blipFill>
          <p:spPr>
            <a:xfrm>
              <a:off x="5617597" y="1294848"/>
              <a:ext cx="6786136" cy="3115334"/>
            </a:xfrm>
            <a:prstGeom prst="rect">
              <a:avLst/>
            </a:prstGeom>
          </p:spPr>
        </p:pic>
        <p:sp>
          <p:nvSpPr>
            <p:cNvPr id="19" name="Rectangle 18"/>
            <p:cNvSpPr/>
            <p:nvPr/>
          </p:nvSpPr>
          <p:spPr bwMode="auto">
            <a:xfrm>
              <a:off x="6470636" y="1339358"/>
              <a:ext cx="5068182" cy="2838671"/>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2" name="TextBox 1"/>
          <p:cNvSpPr txBox="1"/>
          <p:nvPr/>
        </p:nvSpPr>
        <p:spPr>
          <a:xfrm>
            <a:off x="352072" y="6217355"/>
            <a:ext cx="2201741" cy="61551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960 x 540</a:t>
            </a:r>
          </a:p>
        </p:txBody>
      </p:sp>
      <p:sp>
        <p:nvSpPr>
          <p:cNvPr id="33" name="Oval 32"/>
          <p:cNvSpPr/>
          <p:nvPr/>
        </p:nvSpPr>
        <p:spPr bwMode="auto">
          <a:xfrm>
            <a:off x="484684" y="4613862"/>
            <a:ext cx="696187" cy="6950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p:cNvGrpSpPr/>
          <p:nvPr/>
        </p:nvGrpSpPr>
        <p:grpSpPr>
          <a:xfrm>
            <a:off x="2504874" y="3764022"/>
            <a:ext cx="4549751" cy="2107171"/>
            <a:chOff x="7299291" y="3649149"/>
            <a:chExt cx="4640983" cy="2149424"/>
          </a:xfrm>
        </p:grpSpPr>
        <p:grpSp>
          <p:nvGrpSpPr>
            <p:cNvPr id="75" name="Group 74"/>
            <p:cNvGrpSpPr/>
            <p:nvPr/>
          </p:nvGrpSpPr>
          <p:grpSpPr>
            <a:xfrm>
              <a:off x="7299291" y="3649149"/>
              <a:ext cx="4640983" cy="2149424"/>
              <a:chOff x="5617598" y="1183569"/>
              <a:chExt cx="6786137" cy="3142931"/>
            </a:xfrm>
          </p:grpSpPr>
          <p:pic>
            <p:nvPicPr>
              <p:cNvPr id="78" name="Xbox"/>
              <p:cNvPicPr>
                <a:picLocks noChangeAspect="1"/>
              </p:cNvPicPr>
              <p:nvPr/>
            </p:nvPicPr>
            <p:blipFill rotWithShape="1">
              <a:blip r:embed="rId6">
                <a:extLst>
                  <a:ext uri="{28A0092B-C50C-407E-A947-70E740481C1C}">
                    <a14:useLocalDpi xmlns:a14="http://schemas.microsoft.com/office/drawing/2010/main" val="0"/>
                  </a:ext>
                </a:extLst>
              </a:blip>
              <a:srcRect b="24971"/>
              <a:stretch/>
            </p:blipFill>
            <p:spPr>
              <a:xfrm>
                <a:off x="5617598" y="1183569"/>
                <a:ext cx="6786137" cy="3142931"/>
              </a:xfrm>
              <a:prstGeom prst="rect">
                <a:avLst/>
              </a:prstGeom>
            </p:spPr>
          </p:pic>
          <p:sp>
            <p:nvSpPr>
              <p:cNvPr id="79" name="Rectangle 78"/>
              <p:cNvSpPr/>
              <p:nvPr/>
            </p:nvSpPr>
            <p:spPr bwMode="auto">
              <a:xfrm>
                <a:off x="6470635" y="1221598"/>
                <a:ext cx="5068182" cy="288258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77" name="Oval 76"/>
            <p:cNvSpPr/>
            <p:nvPr/>
          </p:nvSpPr>
          <p:spPr bwMode="auto">
            <a:xfrm>
              <a:off x="8089424" y="3866381"/>
              <a:ext cx="1090776" cy="10890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TextBox 75"/>
          <p:cNvSpPr txBox="1"/>
          <p:nvPr/>
        </p:nvSpPr>
        <p:spPr>
          <a:xfrm>
            <a:off x="3030325" y="6114128"/>
            <a:ext cx="3381843" cy="61551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960 x 540</a:t>
            </a:r>
          </a:p>
        </p:txBody>
      </p:sp>
      <p:sp>
        <p:nvSpPr>
          <p:cNvPr id="82" name="TextBox 81"/>
          <p:cNvSpPr txBox="1"/>
          <p:nvPr/>
        </p:nvSpPr>
        <p:spPr>
          <a:xfrm>
            <a:off x="7751361" y="6114128"/>
            <a:ext cx="3381843" cy="61551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960 x 540</a:t>
            </a:r>
          </a:p>
        </p:txBody>
      </p:sp>
      <p:grpSp>
        <p:nvGrpSpPr>
          <p:cNvPr id="85" name="Group 84"/>
          <p:cNvGrpSpPr/>
          <p:nvPr/>
        </p:nvGrpSpPr>
        <p:grpSpPr>
          <a:xfrm>
            <a:off x="6325063" y="3032376"/>
            <a:ext cx="6234441" cy="2887418"/>
            <a:chOff x="7299291" y="3693203"/>
            <a:chExt cx="4640983" cy="2149424"/>
          </a:xfrm>
        </p:grpSpPr>
        <p:grpSp>
          <p:nvGrpSpPr>
            <p:cNvPr id="86" name="Group 85"/>
            <p:cNvGrpSpPr/>
            <p:nvPr/>
          </p:nvGrpSpPr>
          <p:grpSpPr>
            <a:xfrm>
              <a:off x="7299291" y="3693203"/>
              <a:ext cx="4640983" cy="2149424"/>
              <a:chOff x="5617598" y="1247984"/>
              <a:chExt cx="6786137" cy="3142931"/>
            </a:xfrm>
          </p:grpSpPr>
          <p:pic>
            <p:nvPicPr>
              <p:cNvPr id="88" name="Xbox"/>
              <p:cNvPicPr>
                <a:picLocks noChangeAspect="1"/>
              </p:cNvPicPr>
              <p:nvPr/>
            </p:nvPicPr>
            <p:blipFill rotWithShape="1">
              <a:blip r:embed="rId6">
                <a:extLst>
                  <a:ext uri="{28A0092B-C50C-407E-A947-70E740481C1C}">
                    <a14:useLocalDpi xmlns:a14="http://schemas.microsoft.com/office/drawing/2010/main" val="0"/>
                  </a:ext>
                </a:extLst>
              </a:blip>
              <a:srcRect b="24971"/>
              <a:stretch/>
            </p:blipFill>
            <p:spPr>
              <a:xfrm>
                <a:off x="5617598" y="1247984"/>
                <a:ext cx="6786137" cy="3142931"/>
              </a:xfrm>
              <a:prstGeom prst="rect">
                <a:avLst/>
              </a:prstGeom>
            </p:spPr>
          </p:pic>
          <p:sp>
            <p:nvSpPr>
              <p:cNvPr id="89" name="Rectangle 88"/>
              <p:cNvSpPr/>
              <p:nvPr/>
            </p:nvSpPr>
            <p:spPr bwMode="auto">
              <a:xfrm>
                <a:off x="6470635" y="1286013"/>
                <a:ext cx="5068182" cy="288258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87" name="Oval 86"/>
            <p:cNvSpPr/>
            <p:nvPr/>
          </p:nvSpPr>
          <p:spPr bwMode="auto">
            <a:xfrm>
              <a:off x="8089424" y="3953211"/>
              <a:ext cx="1090776" cy="10890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7" name="Oval 106"/>
          <p:cNvSpPr/>
          <p:nvPr/>
        </p:nvSpPr>
        <p:spPr bwMode="auto">
          <a:xfrm>
            <a:off x="4775767" y="1593329"/>
            <a:ext cx="268927" cy="2685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p:cNvSpPr/>
          <p:nvPr/>
        </p:nvSpPr>
        <p:spPr bwMode="auto">
          <a:xfrm>
            <a:off x="4661736" y="1524761"/>
            <a:ext cx="860568" cy="484069"/>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104" name="Oval 103"/>
          <p:cNvSpPr/>
          <p:nvPr/>
        </p:nvSpPr>
        <p:spPr bwMode="auto">
          <a:xfrm>
            <a:off x="4774347" y="1593329"/>
            <a:ext cx="268927" cy="2685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2413917" y="1861608"/>
            <a:ext cx="860568" cy="484069"/>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110" name="Oval 109"/>
          <p:cNvSpPr/>
          <p:nvPr/>
        </p:nvSpPr>
        <p:spPr bwMode="auto">
          <a:xfrm>
            <a:off x="2526529" y="1930176"/>
            <a:ext cx="268927" cy="2685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845021" y="2145850"/>
            <a:ext cx="860568" cy="484069"/>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41" name="Oval 40"/>
          <p:cNvSpPr/>
          <p:nvPr/>
        </p:nvSpPr>
        <p:spPr bwMode="auto">
          <a:xfrm>
            <a:off x="874265" y="2270361"/>
            <a:ext cx="268927" cy="2685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1187820" y="5862184"/>
            <a:ext cx="1713521" cy="605579"/>
            <a:chOff x="5200469" y="5824799"/>
            <a:chExt cx="3210905" cy="1134771"/>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48"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grpSp>
        <p:nvGrpSpPr>
          <p:cNvPr id="50" name="Group 49"/>
          <p:cNvGrpSpPr/>
          <p:nvPr/>
        </p:nvGrpSpPr>
        <p:grpSpPr>
          <a:xfrm>
            <a:off x="5341104" y="5862184"/>
            <a:ext cx="1713521" cy="605579"/>
            <a:chOff x="5200469" y="5824799"/>
            <a:chExt cx="3210905" cy="1134771"/>
          </a:xfrm>
        </p:grpSpPr>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52"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grpSp>
        <p:nvGrpSpPr>
          <p:cNvPr id="53" name="Group 52"/>
          <p:cNvGrpSpPr/>
          <p:nvPr/>
        </p:nvGrpSpPr>
        <p:grpSpPr>
          <a:xfrm>
            <a:off x="10478480" y="5892239"/>
            <a:ext cx="1713521" cy="605579"/>
            <a:chOff x="5200469" y="5824799"/>
            <a:chExt cx="3210905" cy="1134771"/>
          </a:xfrm>
        </p:grpSpPr>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55"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1020597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9" grpId="0" animBg="1"/>
      <p:bldP spid="1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6267" y="1277604"/>
            <a:ext cx="7797028" cy="4388746"/>
          </a:xfrm>
          <a:prstGeom prst="rect">
            <a:avLst/>
          </a:prstGeom>
        </p:spPr>
      </p:pic>
      <p:sp>
        <p:nvSpPr>
          <p:cNvPr id="7" name="Text Placeholder 6"/>
          <p:cNvSpPr>
            <a:spLocks noGrp="1"/>
          </p:cNvSpPr>
          <p:nvPr>
            <p:ph type="body" sz="quarter" idx="10"/>
          </p:nvPr>
        </p:nvSpPr>
        <p:spPr>
          <a:xfrm>
            <a:off x="8426679" y="1189495"/>
            <a:ext cx="3496083" cy="5706947"/>
          </a:xfrm>
        </p:spPr>
        <p:txBody>
          <a:bodyPr/>
          <a:lstStyle/>
          <a:p>
            <a:r>
              <a:rPr lang="en-US" sz="2353" dirty="0" smtClean="0"/>
              <a:t>La zona </a:t>
            </a:r>
            <a:r>
              <a:rPr lang="en-US" sz="2353" dirty="0" err="1" smtClean="0"/>
              <a:t>azul</a:t>
            </a:r>
            <a:r>
              <a:rPr lang="en-US" sz="2353" dirty="0" smtClean="0"/>
              <a:t> no </a:t>
            </a:r>
            <a:r>
              <a:rPr lang="en-US" sz="2353" dirty="0" err="1" smtClean="0"/>
              <a:t>esta</a:t>
            </a:r>
            <a:r>
              <a:rPr lang="en-US" sz="2353" dirty="0" smtClean="0"/>
              <a:t> </a:t>
            </a:r>
            <a:r>
              <a:rPr lang="en-US" sz="2353" dirty="0" err="1" smtClean="0"/>
              <a:t>presente</a:t>
            </a:r>
            <a:r>
              <a:rPr lang="en-US" sz="2353" dirty="0" smtClean="0"/>
              <a:t> </a:t>
            </a:r>
            <a:r>
              <a:rPr lang="en-US" sz="2353" dirty="0" err="1" smtClean="0"/>
              <a:t>en</a:t>
            </a:r>
            <a:r>
              <a:rPr lang="en-US" sz="2353" dirty="0" smtClean="0"/>
              <a:t> </a:t>
            </a:r>
            <a:r>
              <a:rPr lang="en-US" sz="2353" dirty="0" err="1" smtClean="0"/>
              <a:t>todas</a:t>
            </a:r>
            <a:r>
              <a:rPr lang="en-US" sz="2353" dirty="0" smtClean="0"/>
              <a:t> las TVs </a:t>
            </a:r>
          </a:p>
          <a:p>
            <a:r>
              <a:rPr lang="en-US" sz="2353" dirty="0" smtClean="0"/>
              <a:t>La zona </a:t>
            </a:r>
            <a:r>
              <a:rPr lang="en-US" sz="2353" dirty="0"/>
              <a:t>“TV-safe” </a:t>
            </a:r>
            <a:r>
              <a:rPr lang="en-US" sz="2353" dirty="0" err="1" smtClean="0"/>
              <a:t>es</a:t>
            </a:r>
            <a:r>
              <a:rPr lang="en-US" sz="2353" dirty="0" smtClean="0"/>
              <a:t> </a:t>
            </a:r>
            <a:r>
              <a:rPr lang="en-US" sz="2353" dirty="0" err="1" smtClean="0"/>
              <a:t>todo</a:t>
            </a:r>
            <a:r>
              <a:rPr lang="en-US" sz="2353" dirty="0" smtClean="0"/>
              <a:t> el </a:t>
            </a:r>
            <a:r>
              <a:rPr lang="en-US" sz="2353" dirty="0" err="1" smtClean="0"/>
              <a:t>área</a:t>
            </a:r>
            <a:r>
              <a:rPr lang="en-US" sz="2353" dirty="0" smtClean="0"/>
              <a:t> </a:t>
            </a:r>
            <a:r>
              <a:rPr lang="en-US" sz="2353" dirty="0" err="1" smtClean="0"/>
              <a:t>azul</a:t>
            </a:r>
            <a:r>
              <a:rPr lang="en-US" sz="2353" dirty="0" smtClean="0"/>
              <a:t>  </a:t>
            </a:r>
          </a:p>
          <a:p>
            <a:r>
              <a:rPr lang="en-US" sz="2353" dirty="0" smtClean="0"/>
              <a:t>Las Apps UWP </a:t>
            </a:r>
            <a:r>
              <a:rPr lang="en-US" sz="2353" dirty="0" err="1" smtClean="0"/>
              <a:t>por</a:t>
            </a:r>
            <a:r>
              <a:rPr lang="en-US" sz="2353" dirty="0" smtClean="0"/>
              <a:t> </a:t>
            </a:r>
            <a:r>
              <a:rPr lang="en-US" sz="2353" dirty="0" err="1" smtClean="0"/>
              <a:t>defecto</a:t>
            </a:r>
            <a:r>
              <a:rPr lang="en-US" sz="2353" dirty="0" smtClean="0"/>
              <a:t> </a:t>
            </a:r>
            <a:r>
              <a:rPr lang="en-US" sz="2353" dirty="0" err="1" smtClean="0"/>
              <a:t>mantienen</a:t>
            </a:r>
            <a:r>
              <a:rPr lang="en-US" sz="2353" dirty="0" smtClean="0"/>
              <a:t> </a:t>
            </a:r>
            <a:r>
              <a:rPr lang="en-US" sz="2353" dirty="0" err="1" smtClean="0"/>
              <a:t>su</a:t>
            </a:r>
            <a:r>
              <a:rPr lang="en-US" sz="2353" dirty="0" smtClean="0"/>
              <a:t> UI </a:t>
            </a:r>
            <a:r>
              <a:rPr lang="en-US" sz="2353" dirty="0" err="1" smtClean="0"/>
              <a:t>dentro</a:t>
            </a:r>
            <a:r>
              <a:rPr lang="en-US" sz="2353" dirty="0" smtClean="0"/>
              <a:t> del </a:t>
            </a:r>
            <a:r>
              <a:rPr lang="en-US" sz="2353" dirty="0" err="1" smtClean="0"/>
              <a:t>área</a:t>
            </a:r>
            <a:r>
              <a:rPr lang="en-US" sz="2353" dirty="0" smtClean="0"/>
              <a:t> TV-safe.</a:t>
            </a:r>
            <a:endParaRPr lang="en-US" sz="2353" dirty="0"/>
          </a:p>
          <a:p>
            <a:r>
              <a:rPr lang="en-US" sz="2353" dirty="0" smtClean="0"/>
              <a:t>Las Apps </a:t>
            </a:r>
            <a:r>
              <a:rPr lang="en-US" sz="2353" dirty="0" err="1" smtClean="0"/>
              <a:t>deben</a:t>
            </a:r>
            <a:r>
              <a:rPr lang="en-US" sz="2353" dirty="0" smtClean="0"/>
              <a:t> extender </a:t>
            </a:r>
            <a:r>
              <a:rPr lang="en-US" sz="2353" dirty="0" err="1" smtClean="0"/>
              <a:t>su</a:t>
            </a:r>
            <a:r>
              <a:rPr lang="en-US" sz="2353" dirty="0" smtClean="0"/>
              <a:t> UI no </a:t>
            </a:r>
            <a:r>
              <a:rPr lang="en-US" sz="2353" dirty="0" err="1" smtClean="0"/>
              <a:t>esencial</a:t>
            </a:r>
            <a:r>
              <a:rPr lang="en-US" sz="2353" dirty="0" smtClean="0"/>
              <a:t> a </a:t>
            </a:r>
            <a:r>
              <a:rPr lang="en-US" sz="2353" dirty="0" err="1" smtClean="0"/>
              <a:t>los</a:t>
            </a:r>
            <a:r>
              <a:rPr lang="en-US" sz="2353" dirty="0" smtClean="0"/>
              <a:t> </a:t>
            </a:r>
            <a:r>
              <a:rPr lang="en-US" sz="2353" dirty="0" err="1" smtClean="0"/>
              <a:t>márgenes</a:t>
            </a:r>
            <a:r>
              <a:rPr lang="en-US" sz="2353" dirty="0" smtClean="0"/>
              <a:t> para </a:t>
            </a:r>
            <a:r>
              <a:rPr lang="en-US" sz="2353" dirty="0" err="1" smtClean="0"/>
              <a:t>ofrecer</a:t>
            </a:r>
            <a:r>
              <a:rPr lang="en-US" sz="2353" dirty="0" smtClean="0"/>
              <a:t> la major </a:t>
            </a:r>
            <a:r>
              <a:rPr lang="en-US" sz="2353" dirty="0" err="1" smtClean="0"/>
              <a:t>experiencia</a:t>
            </a:r>
            <a:r>
              <a:rPr lang="en-US" sz="2353" dirty="0" smtClean="0"/>
              <a:t> possible.</a:t>
            </a:r>
            <a:endParaRPr lang="en-US" sz="2353" dirty="0"/>
          </a:p>
        </p:txBody>
      </p:sp>
      <p:sp>
        <p:nvSpPr>
          <p:cNvPr id="2" name="Title 1"/>
          <p:cNvSpPr>
            <a:spLocks noGrp="1"/>
          </p:cNvSpPr>
          <p:nvPr>
            <p:ph type="title"/>
          </p:nvPr>
        </p:nvSpPr>
        <p:spPr/>
        <p:txBody>
          <a:bodyPr/>
          <a:lstStyle/>
          <a:p>
            <a:r>
              <a:rPr lang="en-US" dirty="0" smtClean="0"/>
              <a:t>TV-safe area</a:t>
            </a:r>
            <a:endParaRPr lang="en-US" dirty="0"/>
          </a:p>
        </p:txBody>
      </p:sp>
      <p:sp>
        <p:nvSpPr>
          <p:cNvPr id="6" name="TextBox 5"/>
          <p:cNvSpPr txBox="1"/>
          <p:nvPr/>
        </p:nvSpPr>
        <p:spPr>
          <a:xfrm>
            <a:off x="3248268" y="5753837"/>
            <a:ext cx="2201741" cy="66983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745" dirty="0">
                <a:gradFill>
                  <a:gsLst>
                    <a:gs pos="2917">
                      <a:srgbClr val="FFFFFF"/>
                    </a:gs>
                    <a:gs pos="30000">
                      <a:srgbClr val="FFFFFF"/>
                    </a:gs>
                  </a:gsLst>
                  <a:lin ang="5400000" scaled="0"/>
                </a:gradFill>
                <a:latin typeface="Segoe UI"/>
              </a:rPr>
              <a:t>960 x 540</a:t>
            </a:r>
          </a:p>
        </p:txBody>
      </p:sp>
      <p:sp>
        <p:nvSpPr>
          <p:cNvPr id="3" name="Rectangle 2"/>
          <p:cNvSpPr/>
          <p:nvPr/>
        </p:nvSpPr>
        <p:spPr bwMode="auto">
          <a:xfrm>
            <a:off x="848699" y="1430201"/>
            <a:ext cx="7005393" cy="4083713"/>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43013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a:t>Optimizando</a:t>
            </a:r>
            <a:r>
              <a:rPr lang="en-US" dirty="0"/>
              <a:t> para TV</a:t>
            </a:r>
          </a:p>
        </p:txBody>
      </p:sp>
    </p:spTree>
    <p:extLst>
      <p:ext uri="{BB962C8B-B14F-4D97-AF65-F5344CB8AC3E}">
        <p14:creationId xmlns:p14="http://schemas.microsoft.com/office/powerpoint/2010/main" val="15916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Colores</a:t>
            </a:r>
            <a:endParaRPr lang="en-US" dirty="0"/>
          </a:p>
        </p:txBody>
      </p:sp>
      <p:sp>
        <p:nvSpPr>
          <p:cNvPr id="8" name="Text Placeholder 7"/>
          <p:cNvSpPr>
            <a:spLocks noGrp="1"/>
          </p:cNvSpPr>
          <p:nvPr>
            <p:ph type="body" sz="quarter" idx="10"/>
          </p:nvPr>
        </p:nvSpPr>
        <p:spPr>
          <a:xfrm>
            <a:off x="269239" y="1189495"/>
            <a:ext cx="11653523" cy="3415542"/>
          </a:xfrm>
        </p:spPr>
        <p:txBody>
          <a:bodyPr/>
          <a:lstStyle/>
          <a:p>
            <a:r>
              <a:rPr lang="en-US" sz="3529" dirty="0" smtClean="0"/>
              <a:t>Como </a:t>
            </a:r>
            <a:r>
              <a:rPr lang="en-US" sz="3529" dirty="0" err="1" smtClean="0"/>
              <a:t>en</a:t>
            </a:r>
            <a:r>
              <a:rPr lang="en-US" sz="3529" dirty="0" smtClean="0"/>
              <a:t> </a:t>
            </a:r>
            <a:r>
              <a:rPr lang="en-US" sz="3529" dirty="0" err="1" smtClean="0"/>
              <a:t>cualquier</a:t>
            </a:r>
            <a:r>
              <a:rPr lang="en-US" sz="3529" dirty="0" smtClean="0"/>
              <a:t> App </a:t>
            </a:r>
            <a:r>
              <a:rPr lang="en-US" sz="3529" dirty="0"/>
              <a:t>UWP, </a:t>
            </a:r>
            <a:r>
              <a:rPr lang="en-US" sz="3529" dirty="0" err="1" smtClean="0"/>
              <a:t>podemos</a:t>
            </a:r>
            <a:r>
              <a:rPr lang="en-US" sz="3529" dirty="0" smtClean="0"/>
              <a:t> </a:t>
            </a:r>
            <a:r>
              <a:rPr lang="en-US" sz="3529" dirty="0" err="1" smtClean="0"/>
              <a:t>usar</a:t>
            </a:r>
            <a:r>
              <a:rPr lang="en-US" sz="3529" dirty="0" smtClean="0"/>
              <a:t> el </a:t>
            </a:r>
            <a:r>
              <a:rPr lang="en-US" sz="3529" dirty="0" err="1" smtClean="0"/>
              <a:t>tema</a:t>
            </a:r>
            <a:r>
              <a:rPr lang="en-US" sz="3529" dirty="0" smtClean="0"/>
              <a:t> </a:t>
            </a:r>
            <a:r>
              <a:rPr lang="en-US" sz="3529" dirty="0" err="1" smtClean="0"/>
              <a:t>adecuado</a:t>
            </a:r>
            <a:r>
              <a:rPr lang="en-US" sz="3529" dirty="0" smtClean="0"/>
              <a:t> para la </a:t>
            </a:r>
            <a:r>
              <a:rPr lang="en-US" sz="3529" dirty="0" err="1" smtClean="0"/>
              <a:t>misma</a:t>
            </a:r>
            <a:r>
              <a:rPr lang="en-US" sz="3529" dirty="0" smtClean="0"/>
              <a:t>, o </a:t>
            </a:r>
            <a:r>
              <a:rPr lang="en-US" sz="3529" dirty="0" err="1" smtClean="0"/>
              <a:t>bien</a:t>
            </a:r>
            <a:r>
              <a:rPr lang="en-US" sz="3529" dirty="0" smtClean="0"/>
              <a:t>, </a:t>
            </a:r>
            <a:r>
              <a:rPr lang="en-US" sz="3529" dirty="0" err="1" smtClean="0"/>
              <a:t>usar</a:t>
            </a:r>
            <a:r>
              <a:rPr lang="en-US" sz="3529" dirty="0" smtClean="0"/>
              <a:t> el </a:t>
            </a:r>
            <a:r>
              <a:rPr lang="en-US" sz="3529" dirty="0" err="1" smtClean="0"/>
              <a:t>tema</a:t>
            </a:r>
            <a:r>
              <a:rPr lang="en-US" sz="3529" dirty="0" smtClean="0"/>
              <a:t> del </a:t>
            </a:r>
            <a:r>
              <a:rPr lang="en-US" sz="3529" dirty="0" err="1" smtClean="0"/>
              <a:t>sistema</a:t>
            </a:r>
            <a:r>
              <a:rPr lang="en-US" sz="3529" dirty="0" smtClean="0"/>
              <a:t>. </a:t>
            </a:r>
            <a:endParaRPr lang="en-US" sz="3529" dirty="0"/>
          </a:p>
          <a:p>
            <a:r>
              <a:rPr lang="en-US" sz="3529" dirty="0" smtClean="0"/>
              <a:t>Si </a:t>
            </a:r>
            <a:r>
              <a:rPr lang="en-US" sz="3529" dirty="0" err="1" smtClean="0"/>
              <a:t>elegimos</a:t>
            </a:r>
            <a:r>
              <a:rPr lang="en-US" sz="3529" dirty="0" smtClean="0"/>
              <a:t> </a:t>
            </a:r>
            <a:r>
              <a:rPr lang="en-US" sz="3529" dirty="0" err="1" smtClean="0"/>
              <a:t>usar</a:t>
            </a:r>
            <a:r>
              <a:rPr lang="en-US" sz="3529" dirty="0" smtClean="0"/>
              <a:t> el </a:t>
            </a:r>
            <a:r>
              <a:rPr lang="en-US" sz="3529" dirty="0" err="1" smtClean="0"/>
              <a:t>tema</a:t>
            </a:r>
            <a:r>
              <a:rPr lang="en-US" sz="3529" dirty="0" smtClean="0"/>
              <a:t> del </a:t>
            </a:r>
            <a:r>
              <a:rPr lang="en-US" sz="3529" dirty="0" err="1" smtClean="0"/>
              <a:t>sistema</a:t>
            </a:r>
            <a:r>
              <a:rPr lang="en-US" sz="3529" dirty="0" smtClean="0"/>
              <a:t> </a:t>
            </a:r>
            <a:r>
              <a:rPr lang="en-US" sz="3529" dirty="0" err="1" smtClean="0"/>
              <a:t>por</a:t>
            </a:r>
            <a:r>
              <a:rPr lang="en-US" sz="3529" dirty="0" smtClean="0"/>
              <a:t> </a:t>
            </a:r>
            <a:r>
              <a:rPr lang="en-US" sz="3529" dirty="0" err="1" smtClean="0"/>
              <a:t>defecto</a:t>
            </a:r>
            <a:r>
              <a:rPr lang="en-US" sz="3529" dirty="0" smtClean="0"/>
              <a:t>: </a:t>
            </a:r>
          </a:p>
          <a:p>
            <a:pPr marL="457200" indent="-457200">
              <a:buFont typeface="Arial" panose="020B0604020202020204" pitchFamily="34" charset="0"/>
              <a:buChar char="•"/>
            </a:pPr>
            <a:r>
              <a:rPr lang="en-US" sz="3137" dirty="0" smtClean="0">
                <a:latin typeface="+mj-lt"/>
              </a:rPr>
              <a:t>PC </a:t>
            </a:r>
            <a:r>
              <a:rPr lang="en-US" sz="3137" dirty="0" err="1" smtClean="0">
                <a:latin typeface="+mj-lt"/>
              </a:rPr>
              <a:t>usa</a:t>
            </a:r>
            <a:r>
              <a:rPr lang="en-US" sz="3137" dirty="0" smtClean="0">
                <a:latin typeface="+mj-lt"/>
              </a:rPr>
              <a:t> </a:t>
            </a:r>
            <a:r>
              <a:rPr lang="en-US" sz="3137" dirty="0" err="1" smtClean="0">
                <a:latin typeface="+mj-lt"/>
              </a:rPr>
              <a:t>claro</a:t>
            </a:r>
            <a:r>
              <a:rPr lang="en-US" sz="3137" dirty="0" smtClean="0">
                <a:latin typeface="+mj-lt"/>
              </a:rPr>
              <a:t> (configurable)</a:t>
            </a:r>
          </a:p>
          <a:p>
            <a:pPr marL="457200" indent="-457200">
              <a:buFont typeface="Arial" panose="020B0604020202020204" pitchFamily="34" charset="0"/>
              <a:buChar char="•"/>
            </a:pPr>
            <a:r>
              <a:rPr lang="en-US" sz="3137" dirty="0" smtClean="0">
                <a:latin typeface="+mj-lt"/>
              </a:rPr>
              <a:t>Xbox </a:t>
            </a:r>
            <a:r>
              <a:rPr lang="en-US" sz="3137" dirty="0" err="1" smtClean="0">
                <a:latin typeface="+mj-lt"/>
              </a:rPr>
              <a:t>es</a:t>
            </a:r>
            <a:r>
              <a:rPr lang="en-US" sz="3137" dirty="0" smtClean="0">
                <a:latin typeface="+mj-lt"/>
              </a:rPr>
              <a:t> </a:t>
            </a:r>
            <a:r>
              <a:rPr lang="en-US" sz="3137" dirty="0" err="1" smtClean="0">
                <a:latin typeface="+mj-lt"/>
              </a:rPr>
              <a:t>ocuro</a:t>
            </a:r>
            <a:endParaRPr lang="en-US" sz="3137" dirty="0">
              <a:latin typeface="+mj-lt"/>
            </a:endParaRPr>
          </a:p>
        </p:txBody>
      </p:sp>
    </p:spTree>
    <p:extLst>
      <p:ext uri="{BB962C8B-B14F-4D97-AF65-F5344CB8AC3E}">
        <p14:creationId xmlns:p14="http://schemas.microsoft.com/office/powerpoint/2010/main" val="419142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Colores</a:t>
            </a:r>
            <a:r>
              <a:rPr lang="en-US" dirty="0" smtClean="0"/>
              <a:t> </a:t>
            </a:r>
            <a:r>
              <a:rPr lang="en-US" dirty="0" err="1" smtClean="0"/>
              <a:t>en</a:t>
            </a:r>
            <a:r>
              <a:rPr lang="en-US" dirty="0" smtClean="0"/>
              <a:t> TV</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568" t="20964" r="14922" b="24439"/>
          <a:stretch/>
        </p:blipFill>
        <p:spPr>
          <a:xfrm>
            <a:off x="448586" y="1367245"/>
            <a:ext cx="5199208" cy="233067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3489" t="7274" r="12860" b="7860"/>
          <a:stretch/>
        </p:blipFill>
        <p:spPr>
          <a:xfrm>
            <a:off x="5916717" y="1367245"/>
            <a:ext cx="6008364" cy="3894309"/>
          </a:xfrm>
          <a:prstGeom prst="rect">
            <a:avLst/>
          </a:prstGeom>
        </p:spPr>
      </p:pic>
    </p:spTree>
    <p:extLst>
      <p:ext uri="{BB962C8B-B14F-4D97-AF65-F5344CB8AC3E}">
        <p14:creationId xmlns:p14="http://schemas.microsoft.com/office/powerpoint/2010/main" val="3272382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239" y="1189495"/>
            <a:ext cx="11653523" cy="5394682"/>
          </a:xfrm>
        </p:spPr>
        <p:txBody>
          <a:bodyPr/>
          <a:lstStyle/>
          <a:p>
            <a:r>
              <a:rPr lang="en-US" sz="3137" dirty="0" err="1"/>
              <a:t>Ayuda</a:t>
            </a:r>
            <a:r>
              <a:rPr lang="en-US" sz="3137" dirty="0"/>
              <a:t> a </a:t>
            </a:r>
            <a:r>
              <a:rPr lang="en-US" sz="3137" dirty="0" err="1"/>
              <a:t>los</a:t>
            </a:r>
            <a:r>
              <a:rPr lang="en-US" sz="3137" dirty="0"/>
              <a:t> </a:t>
            </a:r>
            <a:r>
              <a:rPr lang="en-US" sz="3137" dirty="0" err="1"/>
              <a:t>usuarios</a:t>
            </a:r>
            <a:r>
              <a:rPr lang="en-US" sz="3137" dirty="0"/>
              <a:t> a </a:t>
            </a:r>
            <a:r>
              <a:rPr lang="en-US" sz="3137" dirty="0" err="1"/>
              <a:t>entender</a:t>
            </a:r>
            <a:r>
              <a:rPr lang="en-US" sz="3137" dirty="0"/>
              <a:t> la </a:t>
            </a:r>
            <a:r>
              <a:rPr lang="en-US" sz="3137" dirty="0" err="1"/>
              <a:t>interacción</a:t>
            </a:r>
            <a:endParaRPr lang="en-US" sz="3137" dirty="0"/>
          </a:p>
          <a:p>
            <a:r>
              <a:rPr lang="en-US" sz="3137" dirty="0"/>
              <a:t>Los </a:t>
            </a:r>
            <a:r>
              <a:rPr lang="en-US" sz="3137" dirty="0" err="1"/>
              <a:t>controles</a:t>
            </a:r>
            <a:r>
              <a:rPr lang="en-US" sz="3137" dirty="0"/>
              <a:t> de la </a:t>
            </a:r>
            <a:r>
              <a:rPr lang="en-US" sz="3137" dirty="0" err="1"/>
              <a:t>plataforma</a:t>
            </a:r>
            <a:r>
              <a:rPr lang="en-US" sz="3137" dirty="0"/>
              <a:t> </a:t>
            </a:r>
            <a:r>
              <a:rPr lang="en-US" sz="3137" dirty="0" err="1"/>
              <a:t>tienen</a:t>
            </a:r>
            <a:r>
              <a:rPr lang="en-US" sz="3137" dirty="0"/>
              <a:t> </a:t>
            </a:r>
            <a:r>
              <a:rPr lang="en-US" sz="3137" dirty="0" err="1"/>
              <a:t>sonidos</a:t>
            </a:r>
            <a:r>
              <a:rPr lang="en-US" sz="3137" dirty="0"/>
              <a:t> </a:t>
            </a:r>
            <a:r>
              <a:rPr lang="en-US" sz="3137" dirty="0" err="1"/>
              <a:t>por</a:t>
            </a:r>
            <a:r>
              <a:rPr lang="en-US" sz="3137" dirty="0"/>
              <a:t> </a:t>
            </a:r>
            <a:r>
              <a:rPr lang="en-US" sz="3137" dirty="0" err="1"/>
              <a:t>defecto</a:t>
            </a:r>
            <a:r>
              <a:rPr lang="en-US" sz="3137" dirty="0"/>
              <a:t> </a:t>
            </a:r>
          </a:p>
          <a:p>
            <a:r>
              <a:rPr lang="en-US" sz="3137" dirty="0"/>
              <a:t>Si </a:t>
            </a:r>
            <a:r>
              <a:rPr lang="en-US" sz="3137" dirty="0" err="1"/>
              <a:t>creamos</a:t>
            </a:r>
            <a:r>
              <a:rPr lang="en-US" sz="3137" dirty="0"/>
              <a:t> </a:t>
            </a:r>
            <a:r>
              <a:rPr lang="en-US" sz="3137" dirty="0" err="1"/>
              <a:t>nuevos</a:t>
            </a:r>
            <a:r>
              <a:rPr lang="en-US" sz="3137" dirty="0"/>
              <a:t> </a:t>
            </a:r>
            <a:r>
              <a:rPr lang="en-US" sz="3137" dirty="0" err="1"/>
              <a:t>controles</a:t>
            </a:r>
            <a:r>
              <a:rPr lang="en-US" sz="3137" dirty="0"/>
              <a:t> </a:t>
            </a:r>
            <a:r>
              <a:rPr lang="en-US" sz="3137" dirty="0" err="1"/>
              <a:t>personales</a:t>
            </a:r>
            <a:r>
              <a:rPr lang="en-US" sz="3137" dirty="0"/>
              <a:t>, </a:t>
            </a:r>
            <a:r>
              <a:rPr lang="en-US" sz="3137" dirty="0" err="1"/>
              <a:t>podemos</a:t>
            </a:r>
            <a:r>
              <a:rPr lang="en-US" sz="3137" dirty="0"/>
              <a:t> </a:t>
            </a:r>
            <a:r>
              <a:rPr lang="en-US" sz="3137" dirty="0" err="1"/>
              <a:t>añador</a:t>
            </a:r>
            <a:r>
              <a:rPr lang="en-US" sz="3137" dirty="0"/>
              <a:t> </a:t>
            </a:r>
            <a:r>
              <a:rPr lang="en-US" sz="3137" dirty="0" err="1"/>
              <a:t>los</a:t>
            </a:r>
            <a:r>
              <a:rPr lang="en-US" sz="3137" dirty="0"/>
              <a:t> </a:t>
            </a:r>
            <a:r>
              <a:rPr lang="en-US" sz="3137" dirty="0" err="1"/>
              <a:t>sonidos</a:t>
            </a:r>
            <a:r>
              <a:rPr lang="en-US" sz="3137" dirty="0"/>
              <a:t>:</a:t>
            </a:r>
          </a:p>
          <a:p>
            <a:pPr marL="896386" lvl="4" indent="0">
              <a:buNone/>
            </a:pPr>
            <a:r>
              <a:rPr lang="en-US" sz="2353" dirty="0" err="1"/>
              <a:t>ElementSoundPlayer.Play</a:t>
            </a:r>
            <a:r>
              <a:rPr lang="en-US" sz="2353" dirty="0"/>
              <a:t>(</a:t>
            </a:r>
            <a:r>
              <a:rPr lang="en-US" sz="2353" dirty="0" err="1"/>
              <a:t>ElementSoundKind.</a:t>
            </a:r>
            <a:r>
              <a:rPr lang="en-US" sz="2353" b="1" dirty="0" err="1"/>
              <a:t>Focus</a:t>
            </a:r>
            <a:r>
              <a:rPr lang="en-US" sz="2353" dirty="0"/>
              <a:t>);</a:t>
            </a:r>
          </a:p>
          <a:p>
            <a:pPr marL="896386" lvl="4" indent="0">
              <a:buNone/>
            </a:pPr>
            <a:r>
              <a:rPr lang="en-US" sz="2353" dirty="0" err="1"/>
              <a:t>ElementSoundPlayer.Play</a:t>
            </a:r>
            <a:r>
              <a:rPr lang="en-US" sz="2353" dirty="0"/>
              <a:t>(</a:t>
            </a:r>
            <a:r>
              <a:rPr lang="en-US" sz="2353" dirty="0" err="1"/>
              <a:t>ElementSoundKind.</a:t>
            </a:r>
            <a:r>
              <a:rPr lang="en-US" sz="2353" b="1" dirty="0" err="1"/>
              <a:t>Invoke</a:t>
            </a:r>
            <a:r>
              <a:rPr lang="en-US" sz="2353" dirty="0"/>
              <a:t>);</a:t>
            </a:r>
          </a:p>
          <a:p>
            <a:pPr marL="896386" lvl="4" indent="0">
              <a:buNone/>
            </a:pPr>
            <a:r>
              <a:rPr lang="en-US" sz="2353" dirty="0" err="1"/>
              <a:t>ElementSoundPlayer.Play</a:t>
            </a:r>
            <a:r>
              <a:rPr lang="en-US" sz="2353" dirty="0"/>
              <a:t>(</a:t>
            </a:r>
            <a:r>
              <a:rPr lang="en-US" sz="2353" dirty="0" err="1"/>
              <a:t>ElementSoundKind.</a:t>
            </a:r>
            <a:r>
              <a:rPr lang="en-US" sz="2353" b="1" dirty="0" err="1"/>
              <a:t>GoBack</a:t>
            </a:r>
            <a:r>
              <a:rPr lang="en-US" sz="2353" dirty="0"/>
              <a:t>);</a:t>
            </a:r>
            <a:endParaRPr lang="en-US" sz="2353" b="1" dirty="0"/>
          </a:p>
          <a:p>
            <a:pPr marL="896386" lvl="4" indent="0">
              <a:buNone/>
            </a:pPr>
            <a:r>
              <a:rPr lang="en-US" sz="2353" dirty="0" err="1"/>
              <a:t>ElementSoundPlayer.Play</a:t>
            </a:r>
            <a:r>
              <a:rPr lang="en-US" sz="2353" dirty="0"/>
              <a:t>(</a:t>
            </a:r>
            <a:r>
              <a:rPr lang="en-US" sz="2353" dirty="0" err="1"/>
              <a:t>ElementSoundKind.</a:t>
            </a:r>
            <a:r>
              <a:rPr lang="en-US" sz="2353" b="1" dirty="0" err="1"/>
              <a:t>Show</a:t>
            </a:r>
            <a:r>
              <a:rPr lang="en-US" sz="2353" dirty="0"/>
              <a:t>);</a:t>
            </a:r>
          </a:p>
          <a:p>
            <a:pPr marL="896386" lvl="4" indent="0">
              <a:buNone/>
            </a:pPr>
            <a:r>
              <a:rPr lang="en-US" sz="2353" dirty="0" err="1"/>
              <a:t>ElementSoundPlayer.Play</a:t>
            </a:r>
            <a:r>
              <a:rPr lang="en-US" sz="2353" dirty="0"/>
              <a:t>(</a:t>
            </a:r>
            <a:r>
              <a:rPr lang="en-US" sz="2353" dirty="0" err="1"/>
              <a:t>ElementSoundKind.</a:t>
            </a:r>
            <a:r>
              <a:rPr lang="en-US" sz="2353" b="1" dirty="0" err="1"/>
              <a:t>Hide</a:t>
            </a:r>
            <a:r>
              <a:rPr lang="en-US" sz="2353" dirty="0"/>
              <a:t>);</a:t>
            </a:r>
          </a:p>
          <a:p>
            <a:pPr marL="896386" lvl="4" indent="0">
              <a:buNone/>
            </a:pPr>
            <a:r>
              <a:rPr lang="en-US" sz="2353" dirty="0" err="1"/>
              <a:t>ElementSoundPlayer.Play</a:t>
            </a:r>
            <a:r>
              <a:rPr lang="en-US" sz="2353" dirty="0"/>
              <a:t>(</a:t>
            </a:r>
            <a:r>
              <a:rPr lang="en-US" sz="2353" dirty="0" err="1"/>
              <a:t>ElementSoundKind.</a:t>
            </a:r>
            <a:r>
              <a:rPr lang="en-US" sz="2353" b="1" dirty="0" err="1"/>
              <a:t>MoveNext</a:t>
            </a:r>
            <a:r>
              <a:rPr lang="en-US" sz="2353" dirty="0"/>
              <a:t>);</a:t>
            </a:r>
          </a:p>
          <a:p>
            <a:pPr marL="896386" lvl="4" indent="0">
              <a:buNone/>
            </a:pPr>
            <a:r>
              <a:rPr lang="en-US" sz="2353" dirty="0" err="1"/>
              <a:t>ElementSoundPlayer.Play</a:t>
            </a:r>
            <a:r>
              <a:rPr lang="en-US" sz="2353" dirty="0"/>
              <a:t>(</a:t>
            </a:r>
            <a:r>
              <a:rPr lang="en-US" sz="2353" dirty="0" err="1"/>
              <a:t>ElementSoundKind.</a:t>
            </a:r>
            <a:r>
              <a:rPr lang="en-US" sz="2353" b="1" dirty="0" err="1"/>
              <a:t>MovePrevious</a:t>
            </a:r>
            <a:r>
              <a:rPr lang="en-US" sz="2353" dirty="0"/>
              <a:t>);</a:t>
            </a:r>
          </a:p>
        </p:txBody>
      </p:sp>
      <p:sp>
        <p:nvSpPr>
          <p:cNvPr id="2" name="Title 1"/>
          <p:cNvSpPr>
            <a:spLocks noGrp="1"/>
          </p:cNvSpPr>
          <p:nvPr>
            <p:ph type="title"/>
          </p:nvPr>
        </p:nvSpPr>
        <p:spPr/>
        <p:txBody>
          <a:bodyPr/>
          <a:lstStyle/>
          <a:p>
            <a:pPr lvl="0"/>
            <a:r>
              <a:rPr lang="en-US" dirty="0" err="1"/>
              <a:t>Sonidos</a:t>
            </a:r>
            <a:endParaRPr lang="en-US" dirty="0"/>
          </a:p>
        </p:txBody>
      </p:sp>
      <p:pic>
        <p:nvPicPr>
          <p:cNvPr id="4" name="ElementFocus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937767" y="3694242"/>
            <a:ext cx="374802" cy="374802"/>
          </a:xfrm>
          <a:prstGeom prst="rect">
            <a:avLst/>
          </a:prstGeom>
        </p:spPr>
      </p:pic>
      <p:pic>
        <p:nvPicPr>
          <p:cNvPr id="6" name="SelectButtonClick">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8925963" y="4090160"/>
            <a:ext cx="398411" cy="398411"/>
          </a:xfrm>
          <a:prstGeom prst="rect">
            <a:avLst/>
          </a:prstGeom>
        </p:spPr>
      </p:pic>
      <p:pic>
        <p:nvPicPr>
          <p:cNvPr id="7" name="BackButtonClick">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8914159" y="4504994"/>
            <a:ext cx="398411" cy="398411"/>
          </a:xfrm>
          <a:prstGeom prst="rect">
            <a:avLst/>
          </a:prstGeom>
        </p:spPr>
      </p:pic>
      <p:pic>
        <p:nvPicPr>
          <p:cNvPr id="8" name="OverlayIn">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8947817" y="4884542"/>
            <a:ext cx="398411" cy="398411"/>
          </a:xfrm>
          <a:prstGeom prst="rect">
            <a:avLst/>
          </a:prstGeom>
        </p:spPr>
      </p:pic>
      <p:pic>
        <p:nvPicPr>
          <p:cNvPr id="9" name="OverlayOut">
            <a:hlinkClick r:id="" action="ppaction://media"/>
          </p:cNvPr>
          <p:cNvPicPr>
            <a:picLocks noChangeAspect="1"/>
          </p:cNvPicPr>
          <p:nvPr>
            <a:audioFile r:link="rId10"/>
            <p:extLst>
              <p:ext uri="{DAA4B4D4-6D71-4841-9C94-3DE7FCFB9230}">
                <p14:media xmlns:p14="http://schemas.microsoft.com/office/powerpoint/2010/main" r:embed="rId9">
                  <p14:bmkLst>
                    <p14:bmk name="Bookmark 1" time="0"/>
                  </p14:bmkLst>
                </p14:media>
              </p:ext>
            </p:extLst>
          </p:nvPr>
        </p:nvPicPr>
        <p:blipFill>
          <a:blip r:embed="rId17"/>
          <a:stretch>
            <a:fillRect/>
          </a:stretch>
        </p:blipFill>
        <p:spPr>
          <a:xfrm>
            <a:off x="8947817" y="5268486"/>
            <a:ext cx="398411" cy="398411"/>
          </a:xfrm>
          <a:prstGeom prst="rect">
            <a:avLst/>
          </a:prstGeom>
        </p:spPr>
      </p:pic>
      <p:pic>
        <p:nvPicPr>
          <p:cNvPr id="13" name="PageTransitionLeft">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8947817" y="5681403"/>
            <a:ext cx="398411" cy="398411"/>
          </a:xfrm>
          <a:prstGeom prst="rect">
            <a:avLst/>
          </a:prstGeom>
        </p:spPr>
      </p:pic>
      <p:pic>
        <p:nvPicPr>
          <p:cNvPr id="14" name="PageTransitionRight">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a:off x="8925963" y="6122068"/>
            <a:ext cx="398411" cy="398411"/>
          </a:xfrm>
          <a:prstGeom prst="rect">
            <a:avLst/>
          </a:prstGeom>
        </p:spPr>
      </p:pic>
    </p:spTree>
    <p:extLst>
      <p:ext uri="{BB962C8B-B14F-4D97-AF65-F5344CB8AC3E}">
        <p14:creationId xmlns:p14="http://schemas.microsoft.com/office/powerpoint/2010/main" val="1721457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2"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368"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1272"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1344" fill="hold"/>
                                        <p:tgtEl>
                                          <p:spTgt spid="8"/>
                                        </p:tgtEl>
                                      </p:cBhvr>
                                    </p:cmd>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mediacall" presetSubtype="0" fill="hold" nodeType="withEffect">
                                  <p:stCondLst>
                                    <p:cond delay="0"/>
                                  </p:stCondLst>
                                  <p:childTnLst>
                                    <p:cmd type="call" cmd="playFrom(0.0)">
                                      <p:cBhvr>
                                        <p:cTn id="32" dur="720" fill="hold"/>
                                        <p:tgtEl>
                                          <p:spTgt spid="9"/>
                                        </p:tgtEl>
                                      </p:cBhvr>
                                    </p:cmd>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p:cTn id="38" dur="480" fill="hold"/>
                                        <p:tgtEl>
                                          <p:spTgt spid="13"/>
                                        </p:tgtEl>
                                      </p:cBhvr>
                                    </p:cmd>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mediacall" presetSubtype="0" fill="hold" nodeType="withEffect">
                                  <p:stCondLst>
                                    <p:cond delay="0"/>
                                  </p:stCondLst>
                                  <p:childTnLst>
                                    <p:cmd type="call" cmd="playFrom(0.0)">
                                      <p:cBhvr>
                                        <p:cTn id="44" dur="48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6"/>
                </p:tgtEl>
              </p:cMediaNode>
            </p:audio>
            <p:audio>
              <p:cMediaNode vol="80000" showWhenStopped="0">
                <p:cTn id="46" fill="hold" display="0">
                  <p:stCondLst>
                    <p:cond delay="indefinite"/>
                  </p:stCondLst>
                  <p:endCondLst>
                    <p:cond evt="onStopAudio" delay="0">
                      <p:tgtEl>
                        <p:sldTgt/>
                      </p:tgtEl>
                    </p:cond>
                  </p:endCondLst>
                </p:cTn>
                <p:tgtEl>
                  <p:spTgt spid="7"/>
                </p:tgtEl>
              </p:cMediaNode>
            </p:audio>
            <p:audio>
              <p:cMediaNode vol="80000" showWhenStopped="0">
                <p:cTn id="47" fill="hold" display="0">
                  <p:stCondLst>
                    <p:cond delay="indefinite"/>
                  </p:stCondLst>
                  <p:endCondLst>
                    <p:cond evt="onStopAudio" delay="0">
                      <p:tgtEl>
                        <p:sldTgt/>
                      </p:tgtEl>
                    </p:cond>
                  </p:endCondLst>
                </p:cTn>
                <p:tgtEl>
                  <p:spTgt spid="8"/>
                </p:tgtEl>
              </p:cMediaNode>
            </p:audio>
            <p:audio>
              <p:cMediaNode vol="80000" showWhenStopped="0">
                <p:cTn id="48" fill="hold" display="0">
                  <p:stCondLst>
                    <p:cond delay="indefinite"/>
                  </p:stCondLst>
                  <p:endCondLst>
                    <p:cond evt="onStopAudio" delay="0">
                      <p:tgtEl>
                        <p:sldTgt/>
                      </p:tgtEl>
                    </p:cond>
                  </p:endCondLst>
                </p:cTn>
                <p:tgtEl>
                  <p:spTgt spid="9"/>
                </p:tgtEl>
              </p:cMediaNode>
            </p:audio>
            <p:audio>
              <p:cMediaNode vol="80000" showWhenStopped="0">
                <p:cTn id="49" fill="hold" display="0">
                  <p:stCondLst>
                    <p:cond delay="indefinite"/>
                  </p:stCondLst>
                  <p:endCondLst>
                    <p:cond evt="onStopAudio" delay="0">
                      <p:tgtEl>
                        <p:sldTgt/>
                      </p:tgtEl>
                    </p:cond>
                  </p:endCondLst>
                </p:cTn>
                <p:tgtEl>
                  <p:spTgt spid="13"/>
                </p:tgtEl>
              </p:cMediaNode>
            </p:audio>
            <p:audio>
              <p:cMediaNode vol="80000" showWhenStopped="0">
                <p:cTn id="50" fill="hold" display="0">
                  <p:stCondLst>
                    <p:cond delay="indefinite"/>
                  </p:stCondLst>
                  <p:endCondLst>
                    <p:cond evt="onStopAudio" delay="0">
                      <p:tgtEl>
                        <p:sldTgt/>
                      </p:tgtEl>
                    </p:cond>
                  </p:endCondLst>
                </p:cTn>
                <p:tgtEl>
                  <p:spTgt spid="14"/>
                </p:tgtEl>
              </p:cMediaNode>
            </p:audio>
            <p:audio>
              <p:cMediaNode vol="80000" showWhenStopped="0">
                <p:cTn id="51" fill="hold" display="0">
                  <p:stCondLst>
                    <p:cond delay="indefinite"/>
                  </p:stCondLst>
                  <p:endCondLst>
                    <p:cond evt="onStopAudio" delay="0">
                      <p:tgtEl>
                        <p:sldTgt/>
                      </p:tgtEl>
                    </p:cond>
                  </p:endCondLst>
                </p:cTn>
                <p:tgtEl>
                  <p:spTgt spid="4"/>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a:t>Sonidos</a:t>
            </a:r>
            <a:endParaRPr lang="en-US" dirty="0"/>
          </a:p>
        </p:txBody>
      </p:sp>
    </p:spTree>
    <p:extLst>
      <p:ext uri="{BB962C8B-B14F-4D97-AF65-F5344CB8AC3E}">
        <p14:creationId xmlns:p14="http://schemas.microsoft.com/office/powerpoint/2010/main" val="351443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Muchas</a:t>
            </a:r>
            <a:r>
              <a:rPr lang="en-US" dirty="0"/>
              <a:t> gracias!</a:t>
            </a:r>
          </a:p>
        </p:txBody>
      </p:sp>
      <p:grpSp>
        <p:nvGrpSpPr>
          <p:cNvPr id="7" name="Group 6"/>
          <p:cNvGrpSpPr/>
          <p:nvPr/>
        </p:nvGrpSpPr>
        <p:grpSpPr>
          <a:xfrm>
            <a:off x="1972491" y="1456887"/>
            <a:ext cx="8247018" cy="5090757"/>
            <a:chOff x="-456810" y="1851360"/>
            <a:chExt cx="7223681" cy="4459067"/>
          </a:xfrm>
        </p:grpSpPr>
        <p:pic>
          <p:nvPicPr>
            <p:cNvPr id="8" name="Xbox"/>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10" y="1851360"/>
              <a:ext cx="7223681" cy="4459067"/>
            </a:xfrm>
            <a:prstGeom prst="rect">
              <a:avLst/>
            </a:prstGeom>
          </p:spPr>
        </p:pic>
        <p:sp>
          <p:nvSpPr>
            <p:cNvPr id="9" name="Rectangle 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&lt;TU APP&gt;</a:t>
              </a:r>
            </a:p>
          </p:txBody>
        </p:sp>
      </p:grpSp>
    </p:spTree>
    <p:extLst>
      <p:ext uri="{BB962C8B-B14F-4D97-AF65-F5344CB8AC3E}">
        <p14:creationId xmlns:p14="http://schemas.microsoft.com/office/powerpoint/2010/main" val="1219522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69241" y="289957"/>
            <a:ext cx="11655840" cy="899537"/>
          </a:xfrm>
        </p:spPr>
        <p:txBody>
          <a:bodyPr/>
          <a:lstStyle/>
          <a:p>
            <a:r>
              <a:rPr lang="en-US" dirty="0"/>
              <a:t>Pero </a:t>
            </a:r>
            <a:r>
              <a:rPr lang="en-US" dirty="0" err="1"/>
              <a:t>coherente</a:t>
            </a:r>
            <a:endParaRPr lang="en-US" dirty="0"/>
          </a:p>
        </p:txBody>
      </p:sp>
      <p:grpSp>
        <p:nvGrpSpPr>
          <p:cNvPr id="2" name="Group 1"/>
          <p:cNvGrpSpPr/>
          <p:nvPr/>
        </p:nvGrpSpPr>
        <p:grpSpPr>
          <a:xfrm>
            <a:off x="1232949" y="1173843"/>
            <a:ext cx="9726103" cy="4488276"/>
            <a:chOff x="1006214" y="1196884"/>
            <a:chExt cx="9921132" cy="4578275"/>
          </a:xfrm>
        </p:grpSpPr>
        <p:grpSp>
          <p:nvGrpSpPr>
            <p:cNvPr id="22" name="Group 21"/>
            <p:cNvGrpSpPr/>
            <p:nvPr/>
          </p:nvGrpSpPr>
          <p:grpSpPr>
            <a:xfrm>
              <a:off x="1006214" y="1196884"/>
              <a:ext cx="9921132" cy="4578275"/>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332" y="1234807"/>
              <a:ext cx="7409534" cy="4241556"/>
            </a:xfrm>
            <a:prstGeom prst="rect">
              <a:avLst/>
            </a:prstGeom>
          </p:spPr>
        </p:pic>
      </p:grpSp>
      <p:grpSp>
        <p:nvGrpSpPr>
          <p:cNvPr id="9" name="Group 8"/>
          <p:cNvGrpSpPr/>
          <p:nvPr/>
        </p:nvGrpSpPr>
        <p:grpSpPr>
          <a:xfrm>
            <a:off x="5098240" y="5710783"/>
            <a:ext cx="3147785" cy="1112463"/>
            <a:chOff x="5200469" y="5824800"/>
            <a:chExt cx="3210905" cy="1134770"/>
          </a:xfrm>
        </p:grpSpPr>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118678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614797"/>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dirty="0">
                <a:solidFill>
                  <a:schemeClr val="tx1"/>
                </a:solidFill>
              </a:rPr>
              <a:t>Creando aplicaciones UWP para Xbox </a:t>
            </a:r>
            <a:r>
              <a:rPr lang="es-ES" dirty="0" err="1">
                <a:solidFill>
                  <a:schemeClr val="tx1"/>
                </a:solidFill>
              </a:rPr>
              <a:t>One</a:t>
            </a:r>
            <a:endParaRPr lang="es-ES" dirty="0">
              <a:solidFill>
                <a:schemeClr val="tx1"/>
              </a:solidFill>
            </a:endParaRPr>
          </a:p>
        </p:txBody>
      </p:sp>
      <p:sp>
        <p:nvSpPr>
          <p:cNvPr id="5" name="Subtitle 1"/>
          <p:cNvSpPr txBox="1">
            <a:spLocks/>
          </p:cNvSpPr>
          <p:nvPr/>
        </p:nvSpPr>
        <p:spPr>
          <a:xfrm>
            <a:off x="720342" y="2273588"/>
            <a:ext cx="7608765" cy="2238552"/>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solidFill>
                  <a:schemeClr val="tx1"/>
                </a:solidFill>
              </a:rPr>
              <a:t>Sevilla Windows //REBUILD</a:t>
            </a:r>
          </a:p>
          <a:p>
            <a:r>
              <a:rPr lang="en-US" dirty="0">
                <a:solidFill>
                  <a:schemeClr val="bg1">
                    <a:lumMod val="40000"/>
                    <a:lumOff val="60000"/>
                  </a:schemeClr>
                </a:solidFill>
              </a:rPr>
              <a:t>Javier Suárez</a:t>
            </a: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69241" y="289957"/>
            <a:ext cx="11655840" cy="899537"/>
          </a:xfrm>
        </p:spPr>
        <p:txBody>
          <a:bodyPr/>
          <a:lstStyle/>
          <a:p>
            <a:r>
              <a:rPr lang="en-US" dirty="0"/>
              <a:t>Y </a:t>
            </a:r>
            <a:r>
              <a:rPr lang="en-US" dirty="0" err="1"/>
              <a:t>cautivar</a:t>
            </a:r>
            <a:endParaRPr lang="en-US" dirty="0"/>
          </a:p>
        </p:txBody>
      </p:sp>
      <p:grpSp>
        <p:nvGrpSpPr>
          <p:cNvPr id="2" name="Group 1"/>
          <p:cNvGrpSpPr/>
          <p:nvPr/>
        </p:nvGrpSpPr>
        <p:grpSpPr>
          <a:xfrm>
            <a:off x="1232949" y="1173843"/>
            <a:ext cx="9726103" cy="4469402"/>
            <a:chOff x="1006214" y="1196884"/>
            <a:chExt cx="9921132" cy="4559023"/>
          </a:xfrm>
        </p:grpSpPr>
        <p:grpSp>
          <p:nvGrpSpPr>
            <p:cNvPr id="22" name="Group 21"/>
            <p:cNvGrpSpPr/>
            <p:nvPr/>
          </p:nvGrpSpPr>
          <p:grpSpPr>
            <a:xfrm>
              <a:off x="1006214" y="1196884"/>
              <a:ext cx="9921132" cy="4559023"/>
              <a:chOff x="-456810" y="1851360"/>
              <a:chExt cx="7223681" cy="3319473"/>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332" y="1252481"/>
              <a:ext cx="7409534" cy="4214257"/>
            </a:xfrm>
            <a:prstGeom prst="rect">
              <a:avLst/>
            </a:prstGeom>
          </p:spPr>
        </p:pic>
      </p:grpSp>
      <p:grpSp>
        <p:nvGrpSpPr>
          <p:cNvPr id="8" name="Group 7"/>
          <p:cNvGrpSpPr/>
          <p:nvPr/>
        </p:nvGrpSpPr>
        <p:grpSpPr>
          <a:xfrm>
            <a:off x="5098240" y="5710783"/>
            <a:ext cx="3147785" cy="1112463"/>
            <a:chOff x="5200469" y="5824800"/>
            <a:chExt cx="3210905" cy="113477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0"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84922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69239" y="205487"/>
            <a:ext cx="11653523" cy="739375"/>
          </a:xfrm>
        </p:spPr>
        <p:txBody>
          <a:bodyPr/>
          <a:lstStyle/>
          <a:p>
            <a:r>
              <a:rPr lang="en-US" sz="4000" dirty="0"/>
              <a:t>Universal Windows Platform &amp; </a:t>
            </a:r>
            <a:r>
              <a:rPr lang="en-US" sz="4000" dirty="0" err="1"/>
              <a:t>plataformas</a:t>
            </a:r>
            <a:endParaRPr lang="en-US" sz="4000" dirty="0"/>
          </a:p>
        </p:txBody>
      </p:sp>
      <p:grpSp>
        <p:nvGrpSpPr>
          <p:cNvPr id="36" name="Group 35"/>
          <p:cNvGrpSpPr/>
          <p:nvPr/>
        </p:nvGrpSpPr>
        <p:grpSpPr>
          <a:xfrm>
            <a:off x="1232949" y="1173843"/>
            <a:ext cx="9726103" cy="4469402"/>
            <a:chOff x="-456810" y="1851360"/>
            <a:chExt cx="7223681" cy="3319473"/>
          </a:xfrm>
        </p:grpSpPr>
        <p:pic>
          <p:nvPicPr>
            <p:cNvPr id="38"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9" name="Rectangle 3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8239" y="5710783"/>
            <a:ext cx="1995522" cy="697557"/>
          </a:xfrm>
          <a:prstGeom prst="rect">
            <a:avLst/>
          </a:prstGeom>
        </p:spPr>
      </p:pic>
      <p:pic>
        <p:nvPicPr>
          <p:cNvPr id="42"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127050" y="5993434"/>
            <a:ext cx="1118975" cy="829813"/>
          </a:xfrm>
          <a:prstGeom prst="rect">
            <a:avLst/>
          </a:prstGeom>
        </p:spPr>
      </p:pic>
    </p:spTree>
    <p:extLst>
      <p:ext uri="{BB962C8B-B14F-4D97-AF65-F5344CB8AC3E}">
        <p14:creationId xmlns:p14="http://schemas.microsoft.com/office/powerpoint/2010/main" val="1157757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Props1.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3.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3384</Words>
  <Application>Microsoft Office PowerPoint</Application>
  <PresentationFormat>Panorámica</PresentationFormat>
  <Paragraphs>599</Paragraphs>
  <Slides>70</Slides>
  <Notes>56</Notes>
  <HiddenSlides>0</HiddenSlides>
  <MMClips>7</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70</vt:i4>
      </vt:variant>
    </vt:vector>
  </HeadingPairs>
  <TitlesOfParts>
    <vt:vector size="79" baseType="lpstr">
      <vt:lpstr>Aller</vt:lpstr>
      <vt:lpstr>Arial</vt:lpstr>
      <vt:lpstr>Calibri</vt:lpstr>
      <vt:lpstr>Consolas</vt:lpstr>
      <vt:lpstr>Segoe UI</vt:lpstr>
      <vt:lpstr>Segoe UI Light</vt:lpstr>
      <vt:lpstr>Times New Roman</vt:lpstr>
      <vt:lpstr>Wingdings</vt:lpstr>
      <vt:lpstr>PPT%20Theme</vt:lpstr>
      <vt:lpstr>Creando aplicaciones UWP para Xbox One</vt:lpstr>
      <vt:lpstr>Javier Suárez Ruiz</vt:lpstr>
      <vt:lpstr>Presentación de PowerPoint</vt:lpstr>
      <vt:lpstr>La experiencia “10 pies”</vt:lpstr>
      <vt:lpstr>“experiencia 10 pies” vs. “experiencia 2 pies”</vt:lpstr>
      <vt:lpstr>Siempre simple</vt:lpstr>
      <vt:lpstr>Pero coherente</vt:lpstr>
      <vt:lpstr>Y cautivar</vt:lpstr>
      <vt:lpstr>Universal Windows Platform &amp; plataformas</vt:lpstr>
      <vt:lpstr>Universal Windows Platform &amp; plataformas</vt:lpstr>
      <vt:lpstr>Activar el modo desarrollador</vt:lpstr>
      <vt:lpstr>Dev Mode </vt:lpstr>
      <vt:lpstr>Dev Mode Activation App </vt:lpstr>
      <vt:lpstr>Activar Dev Mode </vt:lpstr>
      <vt:lpstr>Dev Mode </vt:lpstr>
      <vt:lpstr>Dev Mode </vt:lpstr>
      <vt:lpstr>Nuestra aplicación UWP</vt:lpstr>
      <vt:lpstr>Y… ¿cómo conseguimos todo lo anterior en una misma App UWP?!?!</vt:lpstr>
      <vt:lpstr>Gamepad y Remote</vt:lpstr>
      <vt:lpstr>Conceptos básicos de interacciones con el Gamepad y Remote</vt:lpstr>
      <vt:lpstr>Configurando XY Focus vs. puntero</vt:lpstr>
      <vt:lpstr>Botones del Gamepad y el Remote</vt:lpstr>
      <vt:lpstr>Los más usadosInputs</vt:lpstr>
      <vt:lpstr>Los más usados</vt:lpstr>
      <vt:lpstr>Los más usados</vt:lpstr>
      <vt:lpstr>Los más usados</vt:lpstr>
      <vt:lpstr>Los más usados</vt:lpstr>
      <vt:lpstr>Botones del Gamepad y el Remote</vt:lpstr>
      <vt:lpstr>Botones del Gamepad y Remote </vt:lpstr>
      <vt:lpstr>Botones del Gamepad y Remote </vt:lpstr>
      <vt:lpstr>Botones del Gamepad y Remote </vt:lpstr>
      <vt:lpstr>Botones del Gamepad y Remote </vt:lpstr>
      <vt:lpstr>Botones del Gamepad y Remote </vt:lpstr>
      <vt:lpstr>Gamepad y Remote. Botones adicionales</vt:lpstr>
      <vt:lpstr>Gamepad y Remote. Botones adicionalesInputs</vt:lpstr>
      <vt:lpstr>Gamepad y Remote. Botones adicionalesInputs</vt:lpstr>
      <vt:lpstr>Gamepad y Remote. Botones adicionalesInputs</vt:lpstr>
      <vt:lpstr>Gamepad y Remote. Botones adicionalesInputs</vt:lpstr>
      <vt:lpstr>Saca todo el partido a los botones!</vt:lpstr>
      <vt:lpstr>Ajustar XY Focus</vt:lpstr>
      <vt:lpstr>Ajustar XY Focus</vt:lpstr>
      <vt:lpstr>Ajustar XY Focus</vt:lpstr>
      <vt:lpstr>Ajustar XY Focus</vt:lpstr>
      <vt:lpstr>Ajustar XY Focus</vt:lpstr>
      <vt:lpstr>Tuning XY Focus</vt:lpstr>
      <vt:lpstr>Tuning XY Focus</vt:lpstr>
      <vt:lpstr>Optimizando la App para gamepad</vt:lpstr>
      <vt:lpstr>Debugging tips </vt:lpstr>
      <vt:lpstr>Más trucos para ajustar la experiencia XY Focus </vt:lpstr>
      <vt:lpstr>Gestión de ‘trampas de enfoque’ e interacciones complejas</vt:lpstr>
      <vt:lpstr>Mejorar el foco</vt:lpstr>
      <vt:lpstr>Mejorar foco</vt:lpstr>
      <vt:lpstr>Mejorar foco</vt:lpstr>
      <vt:lpstr>Mostrando el foco…</vt:lpstr>
      <vt:lpstr>Foco de alta visibilidad</vt:lpstr>
      <vt:lpstr>Configurando alta visibilidad en foco</vt:lpstr>
      <vt:lpstr>Potenciando el foco de elementos superpuestos</vt:lpstr>
      <vt:lpstr>Presentando en TV</vt:lpstr>
      <vt:lpstr>El tamaño de la UI</vt:lpstr>
      <vt:lpstr>Depurando el foco</vt:lpstr>
      <vt:lpstr>El tamaño de la UI (en píxeles efectivos)</vt:lpstr>
      <vt:lpstr>TV-safe area</vt:lpstr>
      <vt:lpstr>Optimizando para TV</vt:lpstr>
      <vt:lpstr>Colores</vt:lpstr>
      <vt:lpstr>Colores en TV</vt:lpstr>
      <vt:lpstr>Sonidos</vt:lpstr>
      <vt:lpstr>Sonidos</vt:lpstr>
      <vt:lpstr>Presentación de PowerPoint</vt:lpstr>
      <vt:lpstr>Muchas gracias!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2016-04-19T16:17:05Z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